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268" r:id="rId3"/>
    <p:sldId id="257" r:id="rId4"/>
    <p:sldId id="266" r:id="rId5"/>
    <p:sldId id="267" r:id="rId6"/>
    <p:sldId id="260" r:id="rId7"/>
    <p:sldId id="261" r:id="rId8"/>
    <p:sldId id="262" r:id="rId9"/>
    <p:sldId id="269" r:id="rId10"/>
    <p:sldId id="263" r:id="rId11"/>
    <p:sldId id="264" r:id="rId12"/>
  </p:sldIdLst>
  <p:sldSz cx="6858000" cy="9144000" type="letter"/>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34555" autoAdjust="0"/>
    <p:restoredTop sz="94713" autoAdjust="0"/>
  </p:normalViewPr>
  <p:slideViewPr>
    <p:cSldViewPr>
      <p:cViewPr varScale="1">
        <p:scale>
          <a:sx n="82" d="100"/>
          <a:sy n="82" d="100"/>
        </p:scale>
        <p:origin x="-3228" y="-102"/>
      </p:cViewPr>
      <p:guideLst>
        <p:guide orient="horz" pos="2880"/>
        <p:guide pos="216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7DD06FE-F283-4497-B1F8-599F705488A4}" type="datetimeFigureOut">
              <a:rPr lang="en-US" smtClean="0"/>
              <a:pPr/>
              <a:t>9/24/2010</a:t>
            </a:fld>
            <a:endParaRPr lang="en-US"/>
          </a:p>
        </p:txBody>
      </p:sp>
      <p:sp>
        <p:nvSpPr>
          <p:cNvPr id="4" name="Slide Image Placeholder 3"/>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9B849C0-F5AC-4DA4-95F1-E6C59D1CDD0E}"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316523" y="1828800"/>
            <a:ext cx="6172200" cy="24384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346272C6-9B60-4067-A87F-DBABF2AF24B2}" type="datetimeFigureOut">
              <a:rPr lang="en-US" smtClean="0"/>
              <a:pPr/>
              <a:t>9/24/2010</a:t>
            </a:fld>
            <a:endParaRPr lang="en-US" dirty="0"/>
          </a:p>
        </p:txBody>
      </p:sp>
      <p:sp>
        <p:nvSpPr>
          <p:cNvPr id="17" name="Footer Placeholder 16"/>
          <p:cNvSpPr>
            <a:spLocks noGrp="1"/>
          </p:cNvSpPr>
          <p:nvPr>
            <p:ph type="ftr" sz="quarter" idx="11"/>
          </p:nvPr>
        </p:nvSpPr>
        <p:spPr/>
        <p:txBody>
          <a:bodyPr/>
          <a:lstStyle/>
          <a:p>
            <a:endParaRPr lang="en-US" dirty="0"/>
          </a:p>
        </p:txBody>
      </p:sp>
      <p:sp>
        <p:nvSpPr>
          <p:cNvPr id="29" name="Slide Number Placeholder 28"/>
          <p:cNvSpPr>
            <a:spLocks noGrp="1"/>
          </p:cNvSpPr>
          <p:nvPr>
            <p:ph type="sldNum" sz="quarter" idx="12"/>
          </p:nvPr>
        </p:nvSpPr>
        <p:spPr/>
        <p:txBody>
          <a:bodyPr/>
          <a:lstStyle/>
          <a:p>
            <a:fld id="{3DDDF503-86DC-488F-A870-343A8BB56F1E}" type="slidenum">
              <a:rPr lang="en-US" smtClean="0"/>
              <a:pPr/>
              <a:t>‹#›</a:t>
            </a:fld>
            <a:endParaRPr lang="en-US" dirty="0"/>
          </a:p>
        </p:txBody>
      </p:sp>
      <p:sp>
        <p:nvSpPr>
          <p:cNvPr id="9" name="Subtitle 8"/>
          <p:cNvSpPr>
            <a:spLocks noGrp="1"/>
          </p:cNvSpPr>
          <p:nvPr>
            <p:ph type="subTitle" idx="1"/>
          </p:nvPr>
        </p:nvSpPr>
        <p:spPr>
          <a:xfrm>
            <a:off x="1028700" y="4442264"/>
            <a:ext cx="4800600" cy="23368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46272C6-9B60-4067-A87F-DBABF2AF24B2}" type="datetimeFigureOut">
              <a:rPr lang="en-US" smtClean="0"/>
              <a:pPr/>
              <a:t>9/24/2010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DDDF503-86DC-488F-A870-343A8BB56F1E}"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00150" y="812800"/>
            <a:ext cx="5314950" cy="24384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200150" y="3343715"/>
            <a:ext cx="5314950" cy="2012949"/>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46272C6-9B60-4067-A87F-DBABF2AF24B2}" type="datetimeFigureOut">
              <a:rPr lang="en-US" smtClean="0"/>
              <a:pPr/>
              <a:t>9/24/2010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5943600" y="8555568"/>
            <a:ext cx="571500" cy="486833"/>
          </a:xfrm>
        </p:spPr>
        <p:txBody>
          <a:bodyPr/>
          <a:lstStyle/>
          <a:p>
            <a:fld id="{3DDDF503-86DC-488F-A870-343A8BB56F1E}" type="slidenum">
              <a:rPr lang="en-US" smtClean="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342900" y="2133601"/>
            <a:ext cx="3028950" cy="6034617"/>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3486150" y="2133601"/>
            <a:ext cx="3028950" cy="6034617"/>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46272C6-9B60-4067-A87F-DBABF2AF24B2}" type="datetimeFigureOut">
              <a:rPr lang="en-US" smtClean="0"/>
              <a:pPr/>
              <a:t>9/24/2010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DDDF503-86DC-488F-A870-343A8BB56F1E}"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6172200" cy="1524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42900" y="2046817"/>
            <a:ext cx="3030141" cy="1001183"/>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3483769" y="2046817"/>
            <a:ext cx="3031331" cy="1001183"/>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342900" y="3149601"/>
            <a:ext cx="3030141" cy="5018617"/>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3483769" y="3149601"/>
            <a:ext cx="3031331" cy="5018617"/>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46272C6-9B60-4067-A87F-DBABF2AF24B2}" type="datetimeFigureOut">
              <a:rPr lang="en-US" smtClean="0"/>
              <a:pPr/>
              <a:t>9/24/2010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DDDF503-86DC-488F-A870-343A8BB56F1E}"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46272C6-9B60-4067-A87F-DBABF2AF24B2}" type="datetimeFigureOut">
              <a:rPr lang="en-US" smtClean="0"/>
              <a:pPr/>
              <a:t>9/24/2010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DDDF503-86DC-488F-A870-343A8BB56F1E}"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6272C6-9B60-4067-A87F-DBABF2AF24B2}" type="datetimeFigureOut">
              <a:rPr lang="en-US" smtClean="0"/>
              <a:pPr/>
              <a:t>9/24/2010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DDDF503-86DC-488F-A870-343A8BB56F1E}"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42900" y="2032001"/>
            <a:ext cx="2256235" cy="6136217"/>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2681287" y="364067"/>
            <a:ext cx="3833813" cy="7804151"/>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46272C6-9B60-4067-A87F-DBABF2AF24B2}" type="datetimeFigureOut">
              <a:rPr lang="en-US" smtClean="0"/>
              <a:pPr/>
              <a:t>9/24/2010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DDDF503-86DC-488F-A870-343A8BB56F1E}"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71600" y="812800"/>
            <a:ext cx="4114800" cy="696384"/>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371600" y="2442633"/>
            <a:ext cx="4114800" cy="52832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371600" y="1555716"/>
            <a:ext cx="4114800" cy="707136"/>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46272C6-9B60-4067-A87F-DBABF2AF24B2}" type="datetimeFigureOut">
              <a:rPr lang="en-US" smtClean="0"/>
              <a:pPr/>
              <a:t>9/24/2010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DDDF503-86DC-488F-A870-343A8BB56F1E}"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46272C6-9B60-4067-A87F-DBABF2AF24B2}" type="datetimeFigureOut">
              <a:rPr lang="en-US" smtClean="0"/>
              <a:pPr/>
              <a:t>9/24/2010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DDDF503-86DC-488F-A870-343A8BB56F1E}"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5"/>
            <a:ext cx="1543050" cy="780203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342900" y="366185"/>
            <a:ext cx="4514850" cy="780203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46272C6-9B60-4067-A87F-DBABF2AF24B2}" type="datetimeFigureOut">
              <a:rPr lang="en-US" smtClean="0"/>
              <a:pPr/>
              <a:t>9/24/2010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DDDF503-86DC-488F-A870-343A8BB56F1E}" type="slidenum">
              <a:rPr lang="en-US" smtClean="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342900" y="366184"/>
            <a:ext cx="6172200" cy="1524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42900" y="2133600"/>
            <a:ext cx="6172200" cy="62788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342900" y="8555568"/>
            <a:ext cx="1600200" cy="486833"/>
          </a:xfrm>
          <a:prstGeom prst="rect">
            <a:avLst/>
          </a:prstGeom>
        </p:spPr>
        <p:txBody>
          <a:bodyPr vert="horz" anchor="b"/>
          <a:lstStyle>
            <a:lvl1pPr algn="l" eaLnBrk="1" latinLnBrk="0" hangingPunct="1">
              <a:defRPr kumimoji="0" sz="1200">
                <a:solidFill>
                  <a:schemeClr val="tx1">
                    <a:shade val="50000"/>
                  </a:schemeClr>
                </a:solidFill>
              </a:defRPr>
            </a:lvl1pPr>
          </a:lstStyle>
          <a:p>
            <a:fld id="{346272C6-9B60-4067-A87F-DBABF2AF24B2}" type="datetimeFigureOut">
              <a:rPr lang="en-US" smtClean="0"/>
              <a:pPr/>
              <a:t>9/24/2010</a:t>
            </a:fld>
            <a:endParaRPr lang="en-US" dirty="0"/>
          </a:p>
        </p:txBody>
      </p:sp>
      <p:sp>
        <p:nvSpPr>
          <p:cNvPr id="3" name="Footer Placeholder 2"/>
          <p:cNvSpPr>
            <a:spLocks noGrp="1"/>
          </p:cNvSpPr>
          <p:nvPr>
            <p:ph type="ftr" sz="quarter" idx="3"/>
          </p:nvPr>
        </p:nvSpPr>
        <p:spPr>
          <a:xfrm>
            <a:off x="2343150" y="8555568"/>
            <a:ext cx="2171700" cy="486833"/>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dirty="0"/>
          </a:p>
        </p:txBody>
      </p:sp>
      <p:sp>
        <p:nvSpPr>
          <p:cNvPr id="23" name="Slide Number Placeholder 22"/>
          <p:cNvSpPr>
            <a:spLocks noGrp="1"/>
          </p:cNvSpPr>
          <p:nvPr>
            <p:ph type="sldNum" sz="quarter" idx="4"/>
          </p:nvPr>
        </p:nvSpPr>
        <p:spPr>
          <a:xfrm>
            <a:off x="5943600" y="8555568"/>
            <a:ext cx="571500" cy="486833"/>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3DDDF503-86DC-488F-A870-343A8BB56F1E}"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hyperlink" Target="http://www.dakkadakka.com/dakkaforum/user/profile/20243.page" TargetMode="External"/><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hyperlink" Target="http://www.dakkadakka.com/dakkaforum/user/profile/20243.page" TargetMode="External"/><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hyperlink" Target="http://www.dakkadakka.com/wiki/en/Empire_unit_choice" TargetMode="External"/><Relationship Id="rId2" Type="http://schemas.openxmlformats.org/officeDocument/2006/relationships/hyperlink" Target="http://www.roundtable-bretonnia.org/index.php?option=com_content&amp;task=view&amp;id=651&amp;Itemid=26" TargetMode="Externa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hyperlink" Target="http://www.dakkadakka.com/wiki/en/5th_Edition_Imperial_Guard_Codex_Troops_Review_(Polonius)"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dakkadakka.com/wiki/en/Help!_I'm_new_and_I_can't_win!_A_guide_to_getting_better."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hyperlink" Target="http://www.dakkadakka.com/dakkaforum/user/profile/20243.page"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www.flamesofwar.com/Default.aspx?tabid=108&amp;art_id=1954" TargetMode="External"/><Relationship Id="rId2" Type="http://schemas.openxmlformats.org/officeDocument/2006/relationships/hyperlink" Target="http://www.flamesofwar.com/Default.aspx?tabid=108&amp;art_id=419"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304800"/>
            <a:ext cx="2590800" cy="677108"/>
          </a:xfrm>
          <a:prstGeom prst="rect">
            <a:avLst/>
          </a:prstGeom>
          <a:noFill/>
        </p:spPr>
        <p:txBody>
          <a:bodyPr wrap="square" rtlCol="0">
            <a:spAutoFit/>
          </a:bodyPr>
          <a:lstStyle/>
          <a:p>
            <a:pPr algn="ctr"/>
            <a:r>
              <a:rPr lang="en-US" sz="2000" dirty="0" smtClean="0"/>
              <a:t>The Grand Master</a:t>
            </a:r>
          </a:p>
          <a:p>
            <a:pPr algn="ctr"/>
            <a:r>
              <a:rPr lang="en-US" dirty="0" smtClean="0"/>
              <a:t>Issue 1</a:t>
            </a:r>
            <a:endParaRPr lang="en-US" dirty="0"/>
          </a:p>
        </p:txBody>
      </p:sp>
      <p:pic>
        <p:nvPicPr>
          <p:cNvPr id="3" name="Picture 2" descr="images.jpg"/>
          <p:cNvPicPr>
            <a:picLocks noChangeAspect="1"/>
          </p:cNvPicPr>
          <p:nvPr/>
        </p:nvPicPr>
        <p:blipFill>
          <a:blip r:embed="rId2" cstate="print"/>
          <a:stretch>
            <a:fillRect/>
          </a:stretch>
        </p:blipFill>
        <p:spPr>
          <a:xfrm>
            <a:off x="3505200" y="0"/>
            <a:ext cx="3352800" cy="3810000"/>
          </a:xfrm>
          <a:prstGeom prst="rect">
            <a:avLst/>
          </a:prstGeom>
        </p:spPr>
      </p:pic>
      <p:sp>
        <p:nvSpPr>
          <p:cNvPr id="4" name="TextBox 3"/>
          <p:cNvSpPr txBox="1"/>
          <p:nvPr/>
        </p:nvSpPr>
        <p:spPr>
          <a:xfrm>
            <a:off x="152400" y="2133600"/>
            <a:ext cx="6400800" cy="7109639"/>
          </a:xfrm>
          <a:prstGeom prst="rect">
            <a:avLst/>
          </a:prstGeom>
          <a:noFill/>
        </p:spPr>
        <p:txBody>
          <a:bodyPr wrap="square" rtlCol="0">
            <a:spAutoFit/>
          </a:bodyPr>
          <a:lstStyle/>
          <a:p>
            <a:endParaRPr lang="en-US" dirty="0" smtClean="0"/>
          </a:p>
          <a:p>
            <a:r>
              <a:rPr lang="en-US" dirty="0" smtClean="0"/>
              <a:t>In </a:t>
            </a:r>
            <a:r>
              <a:rPr lang="en-US" dirty="0" smtClean="0"/>
              <a:t>this issue</a:t>
            </a:r>
            <a:r>
              <a:rPr lang="en-US" dirty="0" smtClean="0"/>
              <a:t>:</a:t>
            </a:r>
          </a:p>
          <a:p>
            <a:endParaRPr lang="en-US" dirty="0" smtClean="0"/>
          </a:p>
          <a:p>
            <a:r>
              <a:rPr lang="en-US" dirty="0" err="1" smtClean="0"/>
              <a:t>Pic</a:t>
            </a:r>
            <a:r>
              <a:rPr lang="en-US" dirty="0" smtClean="0"/>
              <a:t> of the Issue</a:t>
            </a:r>
            <a:endParaRPr lang="en-US" dirty="0" smtClean="0"/>
          </a:p>
          <a:p>
            <a:endParaRPr lang="en-US" dirty="0"/>
          </a:p>
          <a:p>
            <a:r>
              <a:rPr lang="en-US" dirty="0" smtClean="0"/>
              <a:t>The Grand Masters address</a:t>
            </a:r>
          </a:p>
          <a:p>
            <a:endParaRPr lang="en-US" dirty="0"/>
          </a:p>
          <a:p>
            <a:r>
              <a:rPr lang="en-US" dirty="0" smtClean="0"/>
              <a:t>Battlefield humor</a:t>
            </a:r>
          </a:p>
          <a:p>
            <a:endParaRPr lang="en-US" dirty="0"/>
          </a:p>
          <a:p>
            <a:r>
              <a:rPr lang="en-US" dirty="0" err="1" smtClean="0"/>
              <a:t>Warhammer</a:t>
            </a:r>
            <a:r>
              <a:rPr lang="en-US" dirty="0" smtClean="0"/>
              <a:t> Fantasy battles articles</a:t>
            </a:r>
          </a:p>
          <a:p>
            <a:pPr algn="ctr"/>
            <a:r>
              <a:rPr lang="en-US" dirty="0" smtClean="0"/>
              <a:t>B.A.T.T.L.E.D</a:t>
            </a:r>
          </a:p>
          <a:p>
            <a:pPr algn="ctr"/>
            <a:r>
              <a:rPr lang="en-US" sz="1200" dirty="0" smtClean="0"/>
              <a:t>How  to break up your </a:t>
            </a:r>
            <a:r>
              <a:rPr lang="en-US" sz="1200" dirty="0" err="1" smtClean="0"/>
              <a:t>Brettonian</a:t>
            </a:r>
            <a:r>
              <a:rPr lang="en-US" sz="1200" dirty="0" smtClean="0"/>
              <a:t> units up on how they perform in 8</a:t>
            </a:r>
            <a:r>
              <a:rPr lang="en-US" sz="1200" baseline="30000" dirty="0" smtClean="0"/>
              <a:t>th</a:t>
            </a:r>
            <a:endParaRPr lang="en-US" sz="1200" dirty="0" smtClean="0"/>
          </a:p>
          <a:p>
            <a:pPr algn="ctr"/>
            <a:endParaRPr lang="en-US" sz="1200" dirty="0"/>
          </a:p>
          <a:p>
            <a:pPr algn="ctr"/>
            <a:r>
              <a:rPr lang="en-US" dirty="0" smtClean="0"/>
              <a:t>Empire Unit Choice</a:t>
            </a:r>
          </a:p>
          <a:p>
            <a:pPr algn="ctr"/>
            <a:r>
              <a:rPr lang="en-US" sz="1200" dirty="0" smtClean="0"/>
              <a:t>Exposition on how to choose units for your Empire army</a:t>
            </a:r>
          </a:p>
          <a:p>
            <a:pPr algn="ctr"/>
            <a:endParaRPr lang="en-US" sz="1200" dirty="0"/>
          </a:p>
          <a:p>
            <a:r>
              <a:rPr lang="en-US" dirty="0" err="1" smtClean="0"/>
              <a:t>Warhammer</a:t>
            </a:r>
            <a:r>
              <a:rPr lang="en-US" dirty="0" smtClean="0"/>
              <a:t> 40k articles</a:t>
            </a:r>
          </a:p>
          <a:p>
            <a:pPr algn="ctr"/>
            <a:r>
              <a:rPr lang="en-US" dirty="0" smtClean="0"/>
              <a:t>5th Edition Imperial Guard Codex Troops Review</a:t>
            </a:r>
          </a:p>
          <a:p>
            <a:pPr algn="ctr"/>
            <a:r>
              <a:rPr lang="en-US" sz="1200" dirty="0" smtClean="0"/>
              <a:t>A comprehensive review of the Troops choices available to the Imperial Guard</a:t>
            </a:r>
          </a:p>
          <a:p>
            <a:pPr algn="ctr"/>
            <a:endParaRPr lang="en-US" sz="1200" dirty="0"/>
          </a:p>
          <a:p>
            <a:pPr algn="ctr"/>
            <a:r>
              <a:rPr lang="en-US" dirty="0" smtClean="0"/>
              <a:t>Help! I'm new and I can't win! A guide to getting better.</a:t>
            </a:r>
          </a:p>
          <a:p>
            <a:pPr algn="ctr"/>
            <a:r>
              <a:rPr lang="en-US" sz="1200" dirty="0" smtClean="0"/>
              <a:t>Are you a </a:t>
            </a:r>
            <a:r>
              <a:rPr lang="en-US" sz="1200" dirty="0" err="1" smtClean="0"/>
              <a:t>noob</a:t>
            </a:r>
            <a:r>
              <a:rPr lang="en-US" sz="1200" dirty="0" smtClean="0"/>
              <a:t>? Read this.</a:t>
            </a:r>
          </a:p>
          <a:p>
            <a:endParaRPr lang="en-US" sz="1200" dirty="0"/>
          </a:p>
          <a:p>
            <a:r>
              <a:rPr lang="en-US" dirty="0" smtClean="0"/>
              <a:t>Flames of War articles</a:t>
            </a:r>
          </a:p>
          <a:p>
            <a:pPr algn="ctr"/>
            <a:r>
              <a:rPr lang="en-US" dirty="0" smtClean="0"/>
              <a:t>Gaming with Partisans in </a:t>
            </a:r>
            <a:r>
              <a:rPr lang="en-US" i="1" dirty="0" smtClean="0"/>
              <a:t>Flames Of War</a:t>
            </a:r>
          </a:p>
          <a:p>
            <a:pPr algn="ctr"/>
            <a:r>
              <a:rPr lang="en-US" sz="1200" dirty="0" smtClean="0"/>
              <a:t>A compilation of articles on how to use Partisans</a:t>
            </a:r>
          </a:p>
          <a:p>
            <a:pPr algn="ctr"/>
            <a:endParaRPr lang="en-US" sz="1200" dirty="0"/>
          </a:p>
          <a:p>
            <a:pPr algn="ctr"/>
            <a:r>
              <a:rPr lang="de-DE" dirty="0" smtClean="0"/>
              <a:t>Aufklärungsschwadrons in Tunisia and Italy</a:t>
            </a:r>
          </a:p>
          <a:p>
            <a:pPr algn="ctr"/>
            <a:r>
              <a:rPr lang="de-DE" sz="1200" dirty="0" smtClean="0"/>
              <a:t>Information and PDFs for fielding these </a:t>
            </a:r>
            <a:r>
              <a:rPr lang="de-DE" sz="1200" dirty="0" smtClean="0"/>
              <a:t>german recon companies</a:t>
            </a:r>
            <a:endParaRPr lang="en-US" sz="1200" dirty="0" smtClean="0"/>
          </a:p>
        </p:txBody>
      </p:sp>
      <p:sp>
        <p:nvSpPr>
          <p:cNvPr id="5" name="TextBox 4"/>
          <p:cNvSpPr txBox="1"/>
          <p:nvPr/>
        </p:nvSpPr>
        <p:spPr>
          <a:xfrm>
            <a:off x="0" y="838200"/>
            <a:ext cx="3200400" cy="1600438"/>
          </a:xfrm>
          <a:prstGeom prst="rect">
            <a:avLst/>
          </a:prstGeom>
          <a:noFill/>
        </p:spPr>
        <p:txBody>
          <a:bodyPr wrap="square" rtlCol="0">
            <a:spAutoFit/>
          </a:bodyPr>
          <a:lstStyle/>
          <a:p>
            <a:pPr algn="ctr"/>
            <a:r>
              <a:rPr lang="en-US" sz="1400" dirty="0" smtClean="0"/>
              <a:t>The </a:t>
            </a:r>
            <a:r>
              <a:rPr lang="en-US" sz="1400" dirty="0" smtClean="0"/>
              <a:t>annual </a:t>
            </a:r>
            <a:r>
              <a:rPr lang="en-US" sz="1400" dirty="0" smtClean="0"/>
              <a:t>semi-quarterly </a:t>
            </a:r>
            <a:r>
              <a:rPr lang="en-US" sz="1400" dirty="0" smtClean="0"/>
              <a:t>(whenever I  feel like getting off my bum and writing it) newsletter that brings to your attention articles of interest to you, the casual and competitive </a:t>
            </a:r>
            <a:r>
              <a:rPr lang="en-US" sz="1400" dirty="0" err="1" smtClean="0"/>
              <a:t>wargamer</a:t>
            </a:r>
            <a:r>
              <a:rPr lang="en-US" sz="1400" dirty="0" smtClean="0"/>
              <a:t>.</a:t>
            </a:r>
            <a:endParaRPr lang="en-US" sz="1400" dirty="0"/>
          </a:p>
          <a:p>
            <a:pPr algn="ctr"/>
            <a:r>
              <a:rPr lang="en-US" sz="1400" dirty="0" smtClean="0"/>
              <a:t>And best of all, it FREE!!!</a:t>
            </a:r>
            <a:endParaRPr lang="en-US" sz="1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40645_md-Golden%20Demon.jpg"/>
          <p:cNvPicPr>
            <a:picLocks noChangeAspect="1"/>
          </p:cNvPicPr>
          <p:nvPr/>
        </p:nvPicPr>
        <p:blipFill>
          <a:blip r:embed="rId2" cstate="print"/>
          <a:stretch>
            <a:fillRect/>
          </a:stretch>
        </p:blipFill>
        <p:spPr>
          <a:xfrm>
            <a:off x="457200" y="2743200"/>
            <a:ext cx="6019800" cy="4572000"/>
          </a:xfrm>
          <a:prstGeom prst="rect">
            <a:avLst/>
          </a:prstGeom>
        </p:spPr>
      </p:pic>
      <p:sp>
        <p:nvSpPr>
          <p:cNvPr id="3" name="TextBox 2"/>
          <p:cNvSpPr txBox="1"/>
          <p:nvPr/>
        </p:nvSpPr>
        <p:spPr>
          <a:xfrm>
            <a:off x="990600" y="7315201"/>
            <a:ext cx="4800600" cy="1769715"/>
          </a:xfrm>
          <a:prstGeom prst="rect">
            <a:avLst/>
          </a:prstGeom>
          <a:noFill/>
        </p:spPr>
        <p:txBody>
          <a:bodyPr wrap="square" rtlCol="0">
            <a:spAutoFit/>
          </a:bodyPr>
          <a:lstStyle/>
          <a:p>
            <a:r>
              <a:rPr lang="en-US" sz="1400" dirty="0" smtClean="0"/>
              <a:t>This is simply an amazing diorama,  the Paint job is exquisite and the scene has such a sense of drama. I can just imagine the struggle of wills between the Grey Knight and the </a:t>
            </a:r>
            <a:r>
              <a:rPr lang="en-US" sz="1400" dirty="0" err="1" smtClean="0"/>
              <a:t>Farseer</a:t>
            </a:r>
            <a:r>
              <a:rPr lang="en-US" sz="1400" dirty="0" smtClean="0"/>
              <a:t> . Top notch work from SONS of ORAR</a:t>
            </a:r>
          </a:p>
          <a:p>
            <a:endParaRPr lang="en-US" sz="1400" dirty="0" smtClean="0"/>
          </a:p>
          <a:p>
            <a:r>
              <a:rPr lang="en-US" sz="1400" dirty="0" smtClean="0"/>
              <a:t>Want your Models to be featured? Send me a Photo and it just may be the “</a:t>
            </a:r>
            <a:r>
              <a:rPr lang="en-US" sz="1400" dirty="0" err="1" smtClean="0"/>
              <a:t>Pic</a:t>
            </a:r>
            <a:r>
              <a:rPr lang="en-US" sz="1400" dirty="0" smtClean="0"/>
              <a:t> of the Issue”</a:t>
            </a:r>
          </a:p>
          <a:p>
            <a:r>
              <a:rPr lang="en-US" sz="1100" dirty="0" smtClean="0">
                <a:hlinkClick r:id="rId3"/>
              </a:rPr>
              <a:t>http://</a:t>
            </a:r>
            <a:r>
              <a:rPr lang="en-US" sz="1100" dirty="0" smtClean="0">
                <a:hlinkClick r:id="rId3"/>
              </a:rPr>
              <a:t>www.dakkadakka.com/dakkaforum/user/profile/20243.page</a:t>
            </a:r>
            <a:endParaRPr lang="en-US" sz="1100" dirty="0" smtClean="0"/>
          </a:p>
        </p:txBody>
      </p:sp>
      <p:sp>
        <p:nvSpPr>
          <p:cNvPr id="4" name="TextBox 3"/>
          <p:cNvSpPr txBox="1"/>
          <p:nvPr/>
        </p:nvSpPr>
        <p:spPr>
          <a:xfrm>
            <a:off x="228600" y="152401"/>
            <a:ext cx="6324600" cy="2062103"/>
          </a:xfrm>
          <a:prstGeom prst="rect">
            <a:avLst/>
          </a:prstGeom>
          <a:noFill/>
        </p:spPr>
        <p:txBody>
          <a:bodyPr wrap="square" rtlCol="0">
            <a:spAutoFit/>
          </a:bodyPr>
          <a:lstStyle/>
          <a:p>
            <a:pPr algn="ctr"/>
            <a:r>
              <a:rPr lang="en-US" sz="1400" dirty="0" smtClean="0"/>
              <a:t>Got some nice </a:t>
            </a:r>
            <a:r>
              <a:rPr lang="en-US" sz="1400" dirty="0" err="1" smtClean="0"/>
              <a:t>Gubbins</a:t>
            </a:r>
            <a:r>
              <a:rPr lang="en-US" sz="1400" dirty="0" smtClean="0"/>
              <a:t> for sale?</a:t>
            </a:r>
          </a:p>
          <a:p>
            <a:pPr algn="ctr"/>
            <a:endParaRPr lang="en-US" sz="1400" dirty="0" smtClean="0"/>
          </a:p>
          <a:p>
            <a:pPr algn="ctr"/>
            <a:r>
              <a:rPr lang="en-US" sz="1400" dirty="0" smtClean="0"/>
              <a:t>Doing Commissions?</a:t>
            </a:r>
          </a:p>
          <a:p>
            <a:pPr algn="ctr"/>
            <a:endParaRPr lang="en-US" sz="1400" dirty="0" smtClean="0"/>
          </a:p>
          <a:p>
            <a:pPr algn="ctr"/>
            <a:r>
              <a:rPr lang="en-US" sz="1400" dirty="0" smtClean="0"/>
              <a:t>This space is available for a small fee</a:t>
            </a:r>
          </a:p>
          <a:p>
            <a:pPr algn="ctr"/>
            <a:endParaRPr lang="en-US" sz="1400" dirty="0" smtClean="0"/>
          </a:p>
          <a:p>
            <a:pPr algn="ctr"/>
            <a:r>
              <a:rPr lang="en-US" sz="1400" dirty="0" smtClean="0"/>
              <a:t>Simply contact the Grand Master by sending a P.M. to Grey Templar at</a:t>
            </a:r>
          </a:p>
          <a:p>
            <a:pPr algn="ctr"/>
            <a:r>
              <a:rPr lang="en-US" sz="1200" dirty="0" smtClean="0">
                <a:hlinkClick r:id="rId3"/>
              </a:rPr>
              <a:t>http://www.dakkadakka.com/dakkaforum/user/profile/20243.page</a:t>
            </a:r>
            <a:endParaRPr lang="en-US" sz="1200" dirty="0" smtClean="0"/>
          </a:p>
          <a:p>
            <a:endParaRPr lang="en-US" dirty="0"/>
          </a:p>
        </p:txBody>
      </p:sp>
      <p:sp>
        <p:nvSpPr>
          <p:cNvPr id="5" name="TextBox 4"/>
          <p:cNvSpPr txBox="1"/>
          <p:nvPr/>
        </p:nvSpPr>
        <p:spPr>
          <a:xfrm>
            <a:off x="1295400" y="1981200"/>
            <a:ext cx="4262705" cy="830997"/>
          </a:xfrm>
          <a:prstGeom prst="rect">
            <a:avLst/>
          </a:prstGeom>
          <a:noFill/>
        </p:spPr>
        <p:txBody>
          <a:bodyPr wrap="none" rtlCol="0">
            <a:spAutoFit/>
          </a:bodyPr>
          <a:lstStyle/>
          <a:p>
            <a:r>
              <a:rPr lang="en-US" sz="4800" dirty="0" err="1" smtClean="0"/>
              <a:t>Pic</a:t>
            </a:r>
            <a:r>
              <a:rPr lang="en-US" sz="4800" dirty="0" smtClean="0"/>
              <a:t> of the Issue</a:t>
            </a:r>
            <a:endParaRPr lang="en-US" sz="4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6858000" cy="769441"/>
          </a:xfrm>
          <a:prstGeom prst="rect">
            <a:avLst/>
          </a:prstGeom>
          <a:noFill/>
        </p:spPr>
        <p:txBody>
          <a:bodyPr wrap="square" rtlCol="0">
            <a:spAutoFit/>
          </a:bodyPr>
          <a:lstStyle/>
          <a:p>
            <a:pPr algn="ctr"/>
            <a:r>
              <a:rPr lang="en-US" sz="4400" dirty="0" smtClean="0">
                <a:latin typeface="AR DECODE" pitchFamily="2" charset="0"/>
              </a:rPr>
              <a:t>The Grand Masters address</a:t>
            </a:r>
            <a:endParaRPr lang="en-US" sz="4400" dirty="0">
              <a:latin typeface="AR DECODE" pitchFamily="2" charset="0"/>
            </a:endParaRPr>
          </a:p>
        </p:txBody>
      </p:sp>
      <p:sp>
        <p:nvSpPr>
          <p:cNvPr id="3" name="TextBox 2"/>
          <p:cNvSpPr txBox="1"/>
          <p:nvPr/>
        </p:nvSpPr>
        <p:spPr>
          <a:xfrm>
            <a:off x="0" y="609600"/>
            <a:ext cx="6629400" cy="9048631"/>
          </a:xfrm>
          <a:prstGeom prst="rect">
            <a:avLst/>
          </a:prstGeom>
          <a:noFill/>
        </p:spPr>
        <p:txBody>
          <a:bodyPr wrap="square" rtlCol="0">
            <a:spAutoFit/>
          </a:bodyPr>
          <a:lstStyle/>
          <a:p>
            <a:r>
              <a:rPr lang="en-US" sz="1200" dirty="0" smtClean="0"/>
              <a:t>Allow Forge World models and Rules in normal games!!!</a:t>
            </a:r>
            <a:endParaRPr lang="en-US" sz="1200" dirty="0" smtClean="0"/>
          </a:p>
          <a:p>
            <a:r>
              <a:rPr lang="en-US" sz="1200" dirty="0" smtClean="0"/>
              <a:t> </a:t>
            </a:r>
          </a:p>
          <a:p>
            <a:r>
              <a:rPr lang="en-US" sz="1200" dirty="0" smtClean="0"/>
              <a:t>it has been a long debate over the years. "do we allow models, and the rules accompanying them, to be used in normal games of 40k or fantasy?" </a:t>
            </a:r>
            <a:endParaRPr lang="en-US" sz="1200" dirty="0" smtClean="0"/>
          </a:p>
          <a:p>
            <a:endParaRPr lang="en-US" sz="1200" dirty="0" smtClean="0"/>
          </a:p>
          <a:p>
            <a:r>
              <a:rPr lang="en-US" sz="1200" dirty="0" smtClean="0"/>
              <a:t>Now I am not discussing Titans or any other </a:t>
            </a:r>
            <a:r>
              <a:rPr lang="en-US" sz="1200" dirty="0" err="1" smtClean="0"/>
              <a:t>Superheavy</a:t>
            </a:r>
            <a:r>
              <a:rPr lang="en-US" sz="1200" dirty="0" smtClean="0"/>
              <a:t> vehicle. those are </a:t>
            </a:r>
            <a:r>
              <a:rPr lang="en-US" sz="1200" dirty="0" smtClean="0"/>
              <a:t>certainly </a:t>
            </a:r>
            <a:r>
              <a:rPr lang="en-US" sz="1200" dirty="0" smtClean="0"/>
              <a:t>the realm of Apocalypse </a:t>
            </a:r>
            <a:r>
              <a:rPr lang="en-US" sz="1200" dirty="0" smtClean="0"/>
              <a:t>battles, but </a:t>
            </a:r>
            <a:r>
              <a:rPr lang="en-US" sz="1200" dirty="0" smtClean="0"/>
              <a:t>rather I am talking about the smaller models like the </a:t>
            </a:r>
            <a:r>
              <a:rPr lang="en-US" sz="1200" dirty="0" err="1" smtClean="0"/>
              <a:t>Cestus</a:t>
            </a:r>
            <a:r>
              <a:rPr lang="en-US" sz="1200" dirty="0" smtClean="0"/>
              <a:t> Assault Ram, XV9 </a:t>
            </a:r>
            <a:r>
              <a:rPr lang="en-US" sz="1200" dirty="0" err="1" smtClean="0"/>
              <a:t>battlesuits</a:t>
            </a:r>
            <a:r>
              <a:rPr lang="en-US" sz="1200" dirty="0" smtClean="0"/>
              <a:t> or the </a:t>
            </a:r>
            <a:r>
              <a:rPr lang="en-US" sz="1200" dirty="0" err="1" smtClean="0"/>
              <a:t>Ork</a:t>
            </a:r>
            <a:r>
              <a:rPr lang="en-US" sz="1200" dirty="0" smtClean="0"/>
              <a:t> Mega </a:t>
            </a:r>
            <a:r>
              <a:rPr lang="en-US" sz="1200" dirty="0" err="1" smtClean="0"/>
              <a:t>dred</a:t>
            </a:r>
            <a:r>
              <a:rPr lang="en-US" sz="1200" dirty="0" smtClean="0"/>
              <a:t>.</a:t>
            </a:r>
          </a:p>
          <a:p>
            <a:endParaRPr lang="en-US" sz="1200" dirty="0" smtClean="0"/>
          </a:p>
          <a:p>
            <a:r>
              <a:rPr lang="en-US" sz="1200" dirty="0" smtClean="0"/>
              <a:t>There really are 2 arguments here and there is a right answer to both of them. First, and the only one that makes sense, is the argument against the rules. then there is the argument against the models, but first the rules case</a:t>
            </a:r>
            <a:r>
              <a:rPr lang="en-US" sz="1200" dirty="0" smtClean="0"/>
              <a:t>.</a:t>
            </a:r>
          </a:p>
          <a:p>
            <a:endParaRPr lang="en-US" sz="1200" dirty="0" smtClean="0"/>
          </a:p>
          <a:p>
            <a:r>
              <a:rPr lang="en-US" sz="1200" dirty="0" smtClean="0"/>
              <a:t>Most opponents against Forge World models say the rules are unbalanced, favoring the user of the fancy Forge World toy. However that is, most of the time, simply not the case. although Forge World models are nominally powerful this power does come at a premium cost in points. As an example we will look at the rules for </a:t>
            </a:r>
            <a:r>
              <a:rPr lang="en-US" sz="1200" dirty="0" err="1" smtClean="0"/>
              <a:t>Shas'o</a:t>
            </a:r>
            <a:r>
              <a:rPr lang="en-US" sz="1200" dirty="0" smtClean="0"/>
              <a:t> </a:t>
            </a:r>
            <a:r>
              <a:rPr lang="en-US" sz="1200" dirty="0" err="1" smtClean="0"/>
              <a:t>R'alai</a:t>
            </a:r>
            <a:r>
              <a:rPr lang="en-US" sz="1200" dirty="0" smtClean="0"/>
              <a:t>. </a:t>
            </a:r>
            <a:endParaRPr lang="en-US" sz="1200" dirty="0" smtClean="0"/>
          </a:p>
          <a:p>
            <a:endParaRPr lang="en-US" sz="1200" dirty="0" smtClean="0"/>
          </a:p>
          <a:p>
            <a:r>
              <a:rPr lang="en-US" sz="1200" dirty="0" smtClean="0"/>
              <a:t>Here we have a single IC model that carries a very destructive weapon that essentially fires 2 </a:t>
            </a:r>
            <a:r>
              <a:rPr lang="en-US" sz="1200" dirty="0" err="1" smtClean="0"/>
              <a:t>Frag</a:t>
            </a:r>
            <a:r>
              <a:rPr lang="en-US" sz="1200" dirty="0" smtClean="0"/>
              <a:t> missile blasts(with a better AP) that ignores cover OR an EMP grenade(4-5 glance, 6 Penetrating), OR a </a:t>
            </a:r>
            <a:r>
              <a:rPr lang="en-US" sz="1200" dirty="0" err="1" smtClean="0"/>
              <a:t>Lascannon</a:t>
            </a:r>
            <a:r>
              <a:rPr lang="en-US" sz="1200" dirty="0" smtClean="0"/>
              <a:t>(with slightly worse AP) OR an Str4, AP4, Rending Large blast. he also has a 4+ </a:t>
            </a:r>
            <a:r>
              <a:rPr lang="en-US" sz="1200" dirty="0" err="1" smtClean="0"/>
              <a:t>invuln</a:t>
            </a:r>
            <a:r>
              <a:rPr lang="en-US" sz="1200" dirty="0" smtClean="0"/>
              <a:t> save on top of being a </a:t>
            </a:r>
            <a:r>
              <a:rPr lang="en-US" sz="1200" dirty="0" err="1" smtClean="0"/>
              <a:t>battlesuit</a:t>
            </a:r>
            <a:r>
              <a:rPr lang="en-US" sz="1200" dirty="0" smtClean="0"/>
              <a:t>.</a:t>
            </a:r>
          </a:p>
          <a:p>
            <a:endParaRPr lang="en-US" sz="1200" dirty="0" smtClean="0"/>
          </a:p>
          <a:p>
            <a:r>
              <a:rPr lang="en-US" sz="1200" dirty="0" smtClean="0"/>
              <a:t>However, this does come with some serious drawbacks. the biggest </a:t>
            </a:r>
            <a:r>
              <a:rPr lang="en-US" sz="1200" dirty="0" smtClean="0"/>
              <a:t>being </a:t>
            </a:r>
            <a:r>
              <a:rPr lang="en-US" sz="1200" dirty="0" smtClean="0"/>
              <a:t>the points cost, and the reason Forge World models and rules are not overpowered. he is almost as much as a freaking </a:t>
            </a:r>
            <a:r>
              <a:rPr lang="en-US" sz="1200" dirty="0" err="1" smtClean="0"/>
              <a:t>Landraider</a:t>
            </a:r>
            <a:r>
              <a:rPr lang="en-US" sz="1200" dirty="0" smtClean="0"/>
              <a:t>, one of the best tanks in the game. also, his weapons have a 15% chance of blowing up in his face. granted with a 3+ armor he won't go down very often, but we all know the dice gods are fickle beings. He will also die to any Force weapon and Str10 that finds its way past his </a:t>
            </a:r>
            <a:r>
              <a:rPr lang="en-US" sz="1200" dirty="0" err="1" smtClean="0"/>
              <a:t>Invuln</a:t>
            </a:r>
            <a:r>
              <a:rPr lang="en-US" sz="1200" dirty="0" smtClean="0"/>
              <a:t> save</a:t>
            </a:r>
            <a:r>
              <a:rPr lang="en-US" sz="1200" dirty="0" smtClean="0"/>
              <a:t>.</a:t>
            </a:r>
          </a:p>
          <a:p>
            <a:endParaRPr lang="en-US" sz="1200" dirty="0" smtClean="0"/>
          </a:p>
          <a:p>
            <a:r>
              <a:rPr lang="en-US" sz="1200" dirty="0" smtClean="0"/>
              <a:t>The last argument many people use, and the one that is just plain stupid, is the argument that the models themselves aren't to be allowed. many say that allowing Forge World models just turns </a:t>
            </a:r>
            <a:r>
              <a:rPr lang="en-US" sz="1200" dirty="0" err="1" smtClean="0"/>
              <a:t>Warhammer</a:t>
            </a:r>
            <a:r>
              <a:rPr lang="en-US" sz="1200" dirty="0" smtClean="0"/>
              <a:t> into an "Arms race for Nerds" and whoever has the most money </a:t>
            </a:r>
            <a:r>
              <a:rPr lang="en-US" sz="1200" dirty="0" smtClean="0"/>
              <a:t>wins</a:t>
            </a:r>
            <a:r>
              <a:rPr lang="en-US" sz="1200" dirty="0" smtClean="0"/>
              <a:t>, or </a:t>
            </a:r>
            <a:r>
              <a:rPr lang="en-US" sz="1200" dirty="0" smtClean="0"/>
              <a:t>at least has </a:t>
            </a:r>
            <a:r>
              <a:rPr lang="en-US" sz="1200" dirty="0" smtClean="0"/>
              <a:t>the better looking army</a:t>
            </a:r>
            <a:r>
              <a:rPr lang="en-US" sz="1200" dirty="0" smtClean="0"/>
              <a:t>. </a:t>
            </a:r>
            <a:r>
              <a:rPr lang="en-US" sz="1200" dirty="0" smtClean="0"/>
              <a:t>well, this is an expensive hobby without forge world models and therefore already IS an Arms race for Nerds</a:t>
            </a:r>
            <a:r>
              <a:rPr lang="en-US" sz="1200" dirty="0" smtClean="0"/>
              <a:t>.</a:t>
            </a:r>
          </a:p>
          <a:p>
            <a:endParaRPr lang="en-US" sz="1200" dirty="0" smtClean="0"/>
          </a:p>
          <a:p>
            <a:r>
              <a:rPr lang="en-US" sz="1200" dirty="0" smtClean="0"/>
              <a:t>Forge World models can be seen as simply scaling up your hobby. if you are willing to pay the extra 20% for a Forge World version of a model or pay more for a unique piece of </a:t>
            </a:r>
            <a:r>
              <a:rPr lang="en-US" sz="1200" dirty="0" err="1" smtClean="0"/>
              <a:t>wargear</a:t>
            </a:r>
            <a:r>
              <a:rPr lang="en-US" sz="1200" dirty="0" smtClean="0"/>
              <a:t> for your army you deserve to be able to use it in your army. besides, most of the time it will be a disadvantage for you.</a:t>
            </a:r>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dirty="0"/>
          </a:p>
        </p:txBody>
      </p:sp>
      <p:sp>
        <p:nvSpPr>
          <p:cNvPr id="4" name="TextBox 3"/>
          <p:cNvSpPr txBox="1"/>
          <p:nvPr/>
        </p:nvSpPr>
        <p:spPr>
          <a:xfrm>
            <a:off x="1600200" y="8077200"/>
            <a:ext cx="3312125" cy="369332"/>
          </a:xfrm>
          <a:prstGeom prst="rect">
            <a:avLst/>
          </a:prstGeom>
          <a:noFill/>
        </p:spPr>
        <p:txBody>
          <a:bodyPr wrap="none" rtlCol="0">
            <a:spAutoFit/>
          </a:bodyPr>
          <a:lstStyle/>
          <a:p>
            <a:r>
              <a:rPr lang="en-US" dirty="0" smtClean="0"/>
              <a:t>The Grand Master has spoken </a:t>
            </a:r>
            <a:endParaRPr lang="en-US" dirty="0"/>
          </a:p>
        </p:txBody>
      </p:sp>
      <p:pic>
        <p:nvPicPr>
          <p:cNvPr id="5" name="Picture 4" descr="maltese cross.jpg"/>
          <p:cNvPicPr>
            <a:picLocks noChangeAspect="1"/>
          </p:cNvPicPr>
          <p:nvPr/>
        </p:nvPicPr>
        <p:blipFill>
          <a:blip r:embed="rId2" cstate="print"/>
          <a:stretch>
            <a:fillRect/>
          </a:stretch>
        </p:blipFill>
        <p:spPr>
          <a:xfrm>
            <a:off x="1143000" y="8077200"/>
            <a:ext cx="465992" cy="504825"/>
          </a:xfrm>
          <a:prstGeom prst="rect">
            <a:avLst/>
          </a:prstGeom>
        </p:spPr>
      </p:pic>
      <p:pic>
        <p:nvPicPr>
          <p:cNvPr id="6" name="Picture 5" descr="maltese cross.jpg"/>
          <p:cNvPicPr>
            <a:picLocks noChangeAspect="1"/>
          </p:cNvPicPr>
          <p:nvPr/>
        </p:nvPicPr>
        <p:blipFill>
          <a:blip r:embed="rId2" cstate="print"/>
          <a:stretch>
            <a:fillRect/>
          </a:stretch>
        </p:blipFill>
        <p:spPr>
          <a:xfrm>
            <a:off x="4800600" y="8077200"/>
            <a:ext cx="465992" cy="504825"/>
          </a:xfrm>
          <a:prstGeom prst="rect">
            <a:avLst/>
          </a:prstGeom>
        </p:spPr>
      </p:pic>
      <p:sp>
        <p:nvSpPr>
          <p:cNvPr id="7" name="TextBox 6"/>
          <p:cNvSpPr txBox="1"/>
          <p:nvPr/>
        </p:nvSpPr>
        <p:spPr>
          <a:xfrm>
            <a:off x="228600" y="8534400"/>
            <a:ext cx="6508513" cy="446276"/>
          </a:xfrm>
          <a:prstGeom prst="rect">
            <a:avLst/>
          </a:prstGeom>
          <a:noFill/>
        </p:spPr>
        <p:txBody>
          <a:bodyPr wrap="none" rtlCol="0">
            <a:spAutoFit/>
          </a:bodyPr>
          <a:lstStyle/>
          <a:p>
            <a:r>
              <a:rPr lang="en-US" sz="1200" dirty="0" smtClean="0"/>
              <a:t>Let the Grand Master know what you think and send </a:t>
            </a:r>
            <a:r>
              <a:rPr lang="en-US" sz="1200" dirty="0" smtClean="0"/>
              <a:t>a P.M to </a:t>
            </a:r>
            <a:r>
              <a:rPr lang="en-US" sz="1200" dirty="0"/>
              <a:t>G</a:t>
            </a:r>
            <a:r>
              <a:rPr lang="en-US" sz="1200" dirty="0" smtClean="0"/>
              <a:t>rey Templar on </a:t>
            </a:r>
            <a:r>
              <a:rPr lang="en-US" sz="1200" dirty="0" err="1" smtClean="0"/>
              <a:t>Dakkadakka</a:t>
            </a:r>
            <a:endParaRPr lang="en-US" sz="1200" dirty="0" smtClean="0"/>
          </a:p>
          <a:p>
            <a:r>
              <a:rPr lang="en-US" sz="1100" dirty="0" smtClean="0">
                <a:hlinkClick r:id="rId3"/>
              </a:rPr>
              <a:t>http://www.dakkadakka.com/dakkaforum/user/profile/20243.page</a:t>
            </a:r>
            <a:endParaRPr lang="en-US" sz="11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228600"/>
            <a:ext cx="6477000" cy="707886"/>
          </a:xfrm>
          <a:prstGeom prst="rect">
            <a:avLst/>
          </a:prstGeom>
          <a:noFill/>
        </p:spPr>
        <p:txBody>
          <a:bodyPr wrap="square" rtlCol="0">
            <a:spAutoFit/>
          </a:bodyPr>
          <a:lstStyle/>
          <a:p>
            <a:pPr algn="ctr"/>
            <a:r>
              <a:rPr lang="en-US" sz="2800" dirty="0" smtClean="0"/>
              <a:t>Battlefield humor</a:t>
            </a:r>
          </a:p>
          <a:p>
            <a:pPr algn="ctr"/>
            <a:r>
              <a:rPr lang="en-US" sz="1200" dirty="0" smtClean="0"/>
              <a:t>A pick me up in the heat of battle</a:t>
            </a:r>
          </a:p>
        </p:txBody>
      </p:sp>
      <p:sp>
        <p:nvSpPr>
          <p:cNvPr id="3" name="TextBox 2"/>
          <p:cNvSpPr txBox="1"/>
          <p:nvPr/>
        </p:nvSpPr>
        <p:spPr>
          <a:xfrm>
            <a:off x="990600" y="990600"/>
            <a:ext cx="4343400" cy="3231654"/>
          </a:xfrm>
          <a:prstGeom prst="rect">
            <a:avLst/>
          </a:prstGeom>
          <a:noFill/>
        </p:spPr>
        <p:txBody>
          <a:bodyPr wrap="square" rtlCol="0">
            <a:spAutoFit/>
          </a:bodyPr>
          <a:lstStyle/>
          <a:p>
            <a:r>
              <a:rPr lang="en-US" sz="1200" b="1" dirty="0" smtClean="0"/>
              <a:t>Beware  the 7 deadly sins of 40k.</a:t>
            </a:r>
            <a:endParaRPr lang="en-US" sz="1200" b="1" dirty="0"/>
          </a:p>
          <a:p>
            <a:r>
              <a:rPr lang="en-US" sz="1200" b="1" dirty="0" smtClean="0"/>
              <a:t>LUST</a:t>
            </a:r>
            <a:r>
              <a:rPr lang="en-US" sz="1200" dirty="0" smtClean="0"/>
              <a:t>- </a:t>
            </a:r>
            <a:r>
              <a:rPr lang="en-US" sz="1200" i="1" dirty="0" smtClean="0"/>
              <a:t>Obsessive or excessive desires </a:t>
            </a:r>
            <a:endParaRPr lang="en-US" sz="1200" dirty="0" smtClean="0"/>
          </a:p>
          <a:p>
            <a:r>
              <a:rPr lang="en-US" sz="1200" dirty="0" smtClean="0"/>
              <a:t>Your opponent has a fantastically painted brand spanking new Land Raider. Meticulously painted with murals on each side, interior painted, and some fantastic conversion work including a swing arm 'dozer blade...in a word, its beautiful. </a:t>
            </a:r>
          </a:p>
          <a:p>
            <a:r>
              <a:rPr lang="en-US" sz="1200" dirty="0" smtClean="0"/>
              <a:t>He has been talking about it for all 3 of the months he's been working on it, it's his first painted model in the army. A mighty chariot for his commander and terminator entourage to charge your lines with. </a:t>
            </a:r>
          </a:p>
          <a:p>
            <a:r>
              <a:rPr lang="en-US" sz="1200" dirty="0" smtClean="0"/>
              <a:t>....you steal the initiative, fire your first shot, a </a:t>
            </a:r>
            <a:r>
              <a:rPr lang="en-US" sz="1200" dirty="0" err="1" smtClean="0"/>
              <a:t>brightlance</a:t>
            </a:r>
            <a:r>
              <a:rPr lang="en-US" sz="1200" dirty="0" smtClean="0"/>
              <a:t>, pen, SIX! It's gone. You're opponent is now demoralized for the rest of the 2 hour battle. </a:t>
            </a:r>
          </a:p>
          <a:p>
            <a:r>
              <a:rPr lang="en-US" sz="1200" b="1" dirty="0" smtClean="0"/>
              <a:t>How the Emperor will punish you for this sin: </a:t>
            </a:r>
            <a:endParaRPr lang="en-US" sz="1200" dirty="0" smtClean="0"/>
          </a:p>
          <a:p>
            <a:r>
              <a:rPr lang="en-US" sz="1200" dirty="0" smtClean="0"/>
              <a:t>When you get one it will be the model that you will drop, get stolen, leave in your car to melt, or damage during your flight. </a:t>
            </a:r>
          </a:p>
        </p:txBody>
      </p:sp>
      <p:pic>
        <p:nvPicPr>
          <p:cNvPr id="4" name="Picture 3" descr="motivator9361254lg2-08090902.jpg"/>
          <p:cNvPicPr>
            <a:picLocks noChangeAspect="1"/>
          </p:cNvPicPr>
          <p:nvPr/>
        </p:nvPicPr>
        <p:blipFill>
          <a:blip r:embed="rId2" cstate="print"/>
          <a:stretch>
            <a:fillRect/>
          </a:stretch>
        </p:blipFill>
        <p:spPr>
          <a:xfrm>
            <a:off x="457200" y="4419600"/>
            <a:ext cx="6096000" cy="45720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orkshooting-02135002.jpg"/>
          <p:cNvPicPr>
            <a:picLocks noChangeAspect="1"/>
          </p:cNvPicPr>
          <p:nvPr/>
        </p:nvPicPr>
        <p:blipFill>
          <a:blip r:embed="rId2" cstate="print"/>
          <a:stretch>
            <a:fillRect/>
          </a:stretch>
        </p:blipFill>
        <p:spPr>
          <a:xfrm>
            <a:off x="381000" y="152400"/>
            <a:ext cx="5867400" cy="4191000"/>
          </a:xfrm>
          <a:prstGeom prst="rect">
            <a:avLst/>
          </a:prstGeom>
        </p:spPr>
      </p:pic>
      <p:pic>
        <p:nvPicPr>
          <p:cNvPr id="3" name="Picture 2" descr="motivator888664d2b32f5ae8c047f88e4e476ee279e3f78e-27031121-500px.jpg"/>
          <p:cNvPicPr>
            <a:picLocks noChangeAspect="1"/>
          </p:cNvPicPr>
          <p:nvPr/>
        </p:nvPicPr>
        <p:blipFill>
          <a:blip r:embed="rId3" cstate="print"/>
          <a:stretch>
            <a:fillRect/>
          </a:stretch>
        </p:blipFill>
        <p:spPr>
          <a:xfrm>
            <a:off x="1219200" y="4419600"/>
            <a:ext cx="4191000" cy="45339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7899" y="762000"/>
            <a:ext cx="6945899" cy="3247043"/>
          </a:xfrm>
          <a:prstGeom prst="rect">
            <a:avLst/>
          </a:prstGeom>
          <a:noFill/>
        </p:spPr>
        <p:txBody>
          <a:bodyPr wrap="square" rtlCol="0">
            <a:spAutoFit/>
          </a:bodyPr>
          <a:lstStyle/>
          <a:p>
            <a:pPr algn="ctr"/>
            <a:r>
              <a:rPr lang="en-US" dirty="0" smtClean="0"/>
              <a:t>B.A.T.T.L.E.D</a:t>
            </a:r>
          </a:p>
          <a:p>
            <a:pPr algn="ctr"/>
            <a:r>
              <a:rPr lang="en-US" sz="1050" dirty="0" smtClean="0"/>
              <a:t>By </a:t>
            </a:r>
            <a:r>
              <a:rPr lang="en-US" sz="1050" b="0" dirty="0" err="1" smtClean="0"/>
              <a:t>Zythaar</a:t>
            </a:r>
            <a:endParaRPr lang="en-US" sz="1050" dirty="0" smtClean="0"/>
          </a:p>
          <a:p>
            <a:pPr algn="ctr"/>
            <a:r>
              <a:rPr lang="en-US" sz="1200" dirty="0" smtClean="0"/>
              <a:t>How  to break up your </a:t>
            </a:r>
            <a:r>
              <a:rPr lang="en-US" sz="1200" dirty="0" err="1" smtClean="0"/>
              <a:t>Brettonian</a:t>
            </a:r>
            <a:r>
              <a:rPr lang="en-US" sz="1200" dirty="0" smtClean="0"/>
              <a:t> units up on how they perform in 8</a:t>
            </a:r>
            <a:r>
              <a:rPr lang="en-US" sz="1200" baseline="30000" dirty="0" smtClean="0"/>
              <a:t>th</a:t>
            </a:r>
          </a:p>
          <a:p>
            <a:pPr algn="ctr"/>
            <a:endParaRPr lang="en-US" sz="1200" baseline="30000" dirty="0"/>
          </a:p>
          <a:p>
            <a:pPr algn="ctr"/>
            <a:r>
              <a:rPr lang="en-US" sz="1200" b="0" dirty="0" smtClean="0"/>
              <a:t>From many centuries, since the wars began the generals cracked their heads on how to defeat the enemy. Many strategies that were wrong </a:t>
            </a:r>
            <a:r>
              <a:rPr lang="en-US" sz="1200" b="0" dirty="0" err="1" smtClean="0"/>
              <a:t>costed</a:t>
            </a:r>
            <a:r>
              <a:rPr lang="en-US" sz="1200" b="0" dirty="0" smtClean="0"/>
              <a:t> the lives of thousands of soldiers and ruined the whole countries. The goal of this article is to present you some of the strategies drawn out from the real wars and adapted to the </a:t>
            </a:r>
            <a:r>
              <a:rPr lang="en-US" sz="1200" b="0" dirty="0" err="1" smtClean="0"/>
              <a:t>Warhammer</a:t>
            </a:r>
            <a:r>
              <a:rPr lang="en-US" sz="1200" b="0" dirty="0" smtClean="0"/>
              <a:t> Fantasy Battles. With the new edition coming I thought it would </a:t>
            </a:r>
            <a:r>
              <a:rPr lang="en-US" sz="1200" b="0" dirty="0" err="1" smtClean="0"/>
              <a:t>begreat</a:t>
            </a:r>
            <a:r>
              <a:rPr lang="en-US" sz="1200" b="0" dirty="0" smtClean="0"/>
              <a:t> to gather up ideas and make a primer for new adepts in the arts of war helping them to learn and understand the basic rules of the battlefield. This article is addressed to people familiar with the rules of WFB although the changes in 8th edition will be explained as they will be discussed.</a:t>
            </a:r>
          </a:p>
          <a:p>
            <a:pPr algn="ctr"/>
            <a:endParaRPr lang="en-US" sz="1200" dirty="0"/>
          </a:p>
          <a:p>
            <a:pPr algn="ctr"/>
            <a:r>
              <a:rPr lang="en-US" sz="1200" dirty="0" smtClean="0"/>
              <a:t>Read more at</a:t>
            </a:r>
          </a:p>
          <a:p>
            <a:pPr algn="ctr"/>
            <a:r>
              <a:rPr lang="en-US" sz="1100" dirty="0" smtClean="0">
                <a:hlinkClick r:id="rId2"/>
              </a:rPr>
              <a:t>http://www.roundtable-bretonnia.org/index.php?option=com_content&amp;task=view&amp;id=651&amp;Itemid=26</a:t>
            </a:r>
            <a:endParaRPr lang="en-US" sz="1100" dirty="0" smtClean="0"/>
          </a:p>
          <a:p>
            <a:endParaRPr lang="en-US" dirty="0"/>
          </a:p>
        </p:txBody>
      </p:sp>
      <p:sp>
        <p:nvSpPr>
          <p:cNvPr id="4" name="TextBox 3"/>
          <p:cNvSpPr txBox="1"/>
          <p:nvPr/>
        </p:nvSpPr>
        <p:spPr>
          <a:xfrm>
            <a:off x="152400" y="3886200"/>
            <a:ext cx="6553200" cy="4593565"/>
          </a:xfrm>
          <a:prstGeom prst="rect">
            <a:avLst/>
          </a:prstGeom>
          <a:noFill/>
        </p:spPr>
        <p:txBody>
          <a:bodyPr wrap="square" rtlCol="0">
            <a:spAutoFit/>
          </a:bodyPr>
          <a:lstStyle/>
          <a:p>
            <a:pPr algn="ctr"/>
            <a:r>
              <a:rPr lang="en-US" dirty="0" smtClean="0"/>
              <a:t>Empire Unit Choice</a:t>
            </a:r>
          </a:p>
          <a:p>
            <a:pPr algn="ctr"/>
            <a:r>
              <a:rPr lang="en-US" sz="1050" dirty="0" smtClean="0"/>
              <a:t>By unknown author</a:t>
            </a:r>
          </a:p>
          <a:p>
            <a:pPr algn="ctr"/>
            <a:r>
              <a:rPr lang="en-US" dirty="0" smtClean="0"/>
              <a:t>Exposition on how to choose units for your Empire army</a:t>
            </a:r>
          </a:p>
          <a:p>
            <a:r>
              <a:rPr lang="en-US" sz="1200" b="1" dirty="0" smtClean="0"/>
              <a:t>Characters</a:t>
            </a:r>
          </a:p>
          <a:p>
            <a:r>
              <a:rPr lang="en-US" sz="1200" b="1" dirty="0" smtClean="0"/>
              <a:t>Templar grand master</a:t>
            </a:r>
          </a:p>
          <a:p>
            <a:r>
              <a:rPr lang="en-US" sz="1200" dirty="0" smtClean="0"/>
              <a:t>Quite simply the best fighter you can get without a special character, with a unit of inner circle knights he will be able to run circles around most units. And with 4 attacks and WS 6 he is best used for killing than leading.</a:t>
            </a:r>
          </a:p>
          <a:p>
            <a:endParaRPr lang="en-US" sz="1200" dirty="0" smtClean="0"/>
          </a:p>
          <a:p>
            <a:r>
              <a:rPr lang="en-US" sz="1200" b="1" dirty="0" smtClean="0"/>
              <a:t>Generals and captains</a:t>
            </a:r>
          </a:p>
          <a:p>
            <a:r>
              <a:rPr lang="en-US" sz="1200" dirty="0" smtClean="0"/>
              <a:t>In a 2000 point match there is no reason why you would take the general over the grand master, unless your playing a defensive force where his leadership 9 will keep your </a:t>
            </a:r>
            <a:r>
              <a:rPr lang="en-US" sz="1200" dirty="0" err="1" smtClean="0"/>
              <a:t>battleline</a:t>
            </a:r>
            <a:r>
              <a:rPr lang="en-US" sz="1200" dirty="0" smtClean="0"/>
              <a:t> holding. Quite simply never use the general for killing, the grand master does it much better. Captains on the other hand are good choices. At 50 points he is cheap as chips and is able to perform a variety of roles, such as lone character hunting and kill war machine crews. Getting a captain with a battle standard bearer is also a good choice if you want your army to stick around when things go ill.</a:t>
            </a:r>
          </a:p>
          <a:p>
            <a:r>
              <a:rPr lang="en-US" sz="1200" dirty="0" smtClean="0"/>
              <a:t>(However, A General does allow a unit of state troops to carry a 50 point magic banner, which is great for a unit like </a:t>
            </a:r>
            <a:r>
              <a:rPr lang="en-US" sz="1200" dirty="0" err="1" smtClean="0"/>
              <a:t>Greatswords</a:t>
            </a:r>
            <a:r>
              <a:rPr lang="en-US" sz="1200" dirty="0" smtClean="0"/>
              <a:t>, or perhaps even standard State Troops. He also is the only model that can carry a </a:t>
            </a:r>
            <a:r>
              <a:rPr lang="en-US" sz="1200" dirty="0" err="1" smtClean="0"/>
              <a:t>Runefang</a:t>
            </a:r>
            <a:r>
              <a:rPr lang="en-US" sz="1200" dirty="0" smtClean="0"/>
              <a:t>) </a:t>
            </a:r>
          </a:p>
          <a:p>
            <a:pPr algn="ctr"/>
            <a:r>
              <a:rPr lang="en-US" sz="1200" dirty="0" smtClean="0"/>
              <a:t>Read more at</a:t>
            </a:r>
          </a:p>
          <a:p>
            <a:pPr algn="ctr"/>
            <a:r>
              <a:rPr lang="en-US" sz="1200" dirty="0" smtClean="0">
                <a:hlinkClick r:id="rId3"/>
              </a:rPr>
              <a:t>http://www.dakkadakka.com/wiki/en/Empire_unit_choice</a:t>
            </a:r>
            <a:endParaRPr lang="en-US" sz="1200" dirty="0" smtClean="0"/>
          </a:p>
          <a:p>
            <a:pPr algn="ctr"/>
            <a:endParaRPr lang="en-US" dirty="0"/>
          </a:p>
        </p:txBody>
      </p:sp>
      <p:sp>
        <p:nvSpPr>
          <p:cNvPr id="5" name="TextBox 4"/>
          <p:cNvSpPr txBox="1"/>
          <p:nvPr/>
        </p:nvSpPr>
        <p:spPr>
          <a:xfrm>
            <a:off x="1828800" y="304800"/>
            <a:ext cx="3183885" cy="369332"/>
          </a:xfrm>
          <a:prstGeom prst="rect">
            <a:avLst/>
          </a:prstGeom>
          <a:noFill/>
        </p:spPr>
        <p:txBody>
          <a:bodyPr wrap="none" rtlCol="0">
            <a:spAutoFit/>
          </a:bodyPr>
          <a:lstStyle/>
          <a:p>
            <a:r>
              <a:rPr lang="en-US" dirty="0" err="1" smtClean="0"/>
              <a:t>Warhammer</a:t>
            </a:r>
            <a:r>
              <a:rPr lang="en-US" dirty="0" smtClean="0"/>
              <a:t> Fantasy Articles</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57400" y="304800"/>
            <a:ext cx="2747868" cy="369332"/>
          </a:xfrm>
          <a:prstGeom prst="rect">
            <a:avLst/>
          </a:prstGeom>
          <a:noFill/>
        </p:spPr>
        <p:txBody>
          <a:bodyPr wrap="none" rtlCol="0">
            <a:spAutoFit/>
          </a:bodyPr>
          <a:lstStyle/>
          <a:p>
            <a:r>
              <a:rPr lang="en-US" dirty="0" err="1" smtClean="0"/>
              <a:t>Warhammer</a:t>
            </a:r>
            <a:r>
              <a:rPr lang="en-US" dirty="0" smtClean="0"/>
              <a:t> 40k Articles</a:t>
            </a:r>
            <a:endParaRPr lang="en-US" dirty="0"/>
          </a:p>
        </p:txBody>
      </p:sp>
      <p:sp>
        <p:nvSpPr>
          <p:cNvPr id="3" name="TextBox 2"/>
          <p:cNvSpPr txBox="1"/>
          <p:nvPr/>
        </p:nvSpPr>
        <p:spPr>
          <a:xfrm>
            <a:off x="152400" y="914401"/>
            <a:ext cx="6477000" cy="7871386"/>
          </a:xfrm>
          <a:prstGeom prst="rect">
            <a:avLst/>
          </a:prstGeom>
          <a:noFill/>
        </p:spPr>
        <p:txBody>
          <a:bodyPr wrap="square" rtlCol="0">
            <a:spAutoFit/>
          </a:bodyPr>
          <a:lstStyle/>
          <a:p>
            <a:pPr algn="ctr"/>
            <a:r>
              <a:rPr lang="en-US" dirty="0" smtClean="0"/>
              <a:t>5th Edition Imperial Guard Codex Troops Review</a:t>
            </a:r>
          </a:p>
          <a:p>
            <a:pPr algn="ctr"/>
            <a:r>
              <a:rPr lang="en-US" sz="1050" dirty="0" smtClean="0"/>
              <a:t>By Polonius</a:t>
            </a:r>
          </a:p>
          <a:p>
            <a:pPr algn="ctr"/>
            <a:r>
              <a:rPr lang="en-US" sz="1200" dirty="0" smtClean="0"/>
              <a:t>A comprehensive review of the Troops choices available to the Imperial Guard</a:t>
            </a:r>
          </a:p>
          <a:p>
            <a:pPr algn="ctr"/>
            <a:endParaRPr lang="en-US" sz="1200" dirty="0"/>
          </a:p>
          <a:p>
            <a:r>
              <a:rPr lang="en-US" sz="1200" b="1" dirty="0" smtClean="0"/>
              <a:t>Infantry Platoon</a:t>
            </a:r>
          </a:p>
          <a:p>
            <a:r>
              <a:rPr lang="en-US" sz="1200" dirty="0" smtClean="0"/>
              <a:t>In the recent White Dwarf, Robin stated that the</a:t>
            </a:r>
            <a:r>
              <a:rPr lang="en-US" sz="1200" b="1" dirty="0" smtClean="0"/>
              <a:t> Infantry Platoon</a:t>
            </a:r>
            <a:r>
              <a:rPr lang="en-US" sz="1200" dirty="0" smtClean="0"/>
              <a:t> is probably the most complicated unit entry in all of 40k. After reading the codex, I have to agree, but really only with the definition of complicated to mean “lots of moving parts.” For anybody with sound intelligence, the Infantry Platoon makes a lot of sense. As the beginning makes clear, a Platoon consists of a Platoon Command squad, 2-5 Infantry Squads, 0-5 Heavy weapon squads, 0-2 Special Weapon Squads, and 0-1 Conscript Platoon. Each unit acts independently but the entire platoon is one choice for deployment and reserves. </a:t>
            </a:r>
          </a:p>
          <a:p>
            <a:endParaRPr lang="en-US" sz="1200" dirty="0" smtClean="0"/>
          </a:p>
          <a:p>
            <a:r>
              <a:rPr lang="en-US" sz="1200" dirty="0" smtClean="0"/>
              <a:t>The head of the Platoon is the </a:t>
            </a:r>
            <a:r>
              <a:rPr lang="en-US" sz="1200" b="1" dirty="0" smtClean="0"/>
              <a:t>Platoon Command Squad</a:t>
            </a:r>
            <a:r>
              <a:rPr lang="en-US" sz="1200" dirty="0" smtClean="0"/>
              <a:t>, or PCS, led by the rather drably named “Platoon Commander,” or PC. I suspect many old IG player will continue to call the Platoon Commander a JO, or even a Lieutenant for quite a while. The PCS has many of the options a CCS does, losing the ability to take </a:t>
            </a:r>
            <a:r>
              <a:rPr lang="en-US" sz="1200" dirty="0" err="1" smtClean="0"/>
              <a:t>Camo</a:t>
            </a:r>
            <a:r>
              <a:rPr lang="en-US" sz="1200" dirty="0" smtClean="0"/>
              <a:t> or </a:t>
            </a:r>
            <a:r>
              <a:rPr lang="en-US" sz="1200" dirty="0" err="1" smtClean="0"/>
              <a:t>Carapce</a:t>
            </a:r>
            <a:r>
              <a:rPr lang="en-US" sz="1200" dirty="0" smtClean="0"/>
              <a:t>, or a Regimental Standard, or any of the Regimental </a:t>
            </a:r>
            <a:r>
              <a:rPr lang="en-US" sz="1200" dirty="0" err="1" smtClean="0"/>
              <a:t>Advistors</a:t>
            </a:r>
            <a:r>
              <a:rPr lang="en-US" sz="1200" dirty="0" smtClean="0"/>
              <a:t>, but gaining the ability to add a commissar. In addition, the PCS can only issue a single order at 6”, from the basic list of FRF!SRF!, Move, Move, Move, and Incoming. In terms of sheer abilities, the CCS is far better at only 20pts more, gaining if nothing else two more wounds from the Company Commander, BS4, and the far sexier orders. Of course, the PCS is part of a troops choice and can be taken in frighteningly large numbers, and the reduced cost and abilities don’t matter if you’re using the PCS properly.</a:t>
            </a:r>
          </a:p>
          <a:p>
            <a:pPr algn="ctr"/>
            <a:endParaRPr lang="en-US" sz="1200" dirty="0"/>
          </a:p>
          <a:p>
            <a:r>
              <a:rPr lang="en-US" sz="1200" i="1" dirty="0" smtClean="0"/>
              <a:t>First Rank Fire! Second Rank Fire! </a:t>
            </a:r>
            <a:r>
              <a:rPr lang="en-US" sz="1200" dirty="0" smtClean="0"/>
              <a:t>Adds a shot unto the </a:t>
            </a:r>
            <a:r>
              <a:rPr lang="en-US" sz="1200" dirty="0" err="1" smtClean="0"/>
              <a:t>lasguns</a:t>
            </a:r>
            <a:r>
              <a:rPr lang="en-US" sz="1200" dirty="0" smtClean="0"/>
              <a:t> in a unit, which heavy weapon teams lose their </a:t>
            </a:r>
            <a:r>
              <a:rPr lang="en-US" sz="1200" dirty="0" err="1" smtClean="0"/>
              <a:t>lasgun</a:t>
            </a:r>
            <a:r>
              <a:rPr lang="en-US" sz="1200" dirty="0" smtClean="0"/>
              <a:t> and sergeants not longer have the option means that if you use this order squads will once again have almost as many </a:t>
            </a:r>
            <a:r>
              <a:rPr lang="en-US" sz="1200" dirty="0" err="1" smtClean="0"/>
              <a:t>lasgun</a:t>
            </a:r>
            <a:r>
              <a:rPr lang="en-US" sz="1200" dirty="0" smtClean="0"/>
              <a:t> shots as before. Extra </a:t>
            </a:r>
            <a:r>
              <a:rPr lang="en-US" sz="1200" dirty="0" err="1" smtClean="0"/>
              <a:t>lasgun</a:t>
            </a:r>
            <a:r>
              <a:rPr lang="en-US" sz="1200" dirty="0" smtClean="0"/>
              <a:t> shots are easy to ignore, but if instead of this order every PCS could shoot 6 S3 shots at either 12” assault or 24” heavy… well, we’d be interested in that, right? Even if only available 55% of the time, 6 more shots is 6 more shots. Never rely on this power, but never forget that it’s available.</a:t>
            </a:r>
          </a:p>
          <a:p>
            <a:endParaRPr lang="en-US" sz="1200" dirty="0" smtClean="0"/>
          </a:p>
          <a:p>
            <a:r>
              <a:rPr lang="en-US" sz="1200" i="1" dirty="0" smtClean="0"/>
              <a:t>Move! Move! Move! </a:t>
            </a:r>
            <a:r>
              <a:rPr lang="en-US" sz="1200" dirty="0" smtClean="0"/>
              <a:t>A squad that runs gets to roll 3d6 and pick the highest. Huh. Even less obviously useful than FRF!SRF!, this order actually adds a almost two inches to the average run move, from 3.5 to around 5”. This means that a squad moving to claim an objective or set up a better firing lane, or just moving on in Dawn of War, can scoot a little farther. IMO this is the first power to check for good uses of, as the game is won by claiming objectives.</a:t>
            </a:r>
          </a:p>
          <a:p>
            <a:pPr algn="ctr"/>
            <a:endParaRPr lang="en-US" sz="1200" dirty="0" smtClean="0"/>
          </a:p>
          <a:p>
            <a:pPr algn="ctr"/>
            <a:endParaRPr lang="en-US" sz="1200" dirty="0"/>
          </a:p>
          <a:p>
            <a:pPr algn="ctr"/>
            <a:r>
              <a:rPr lang="en-US" sz="1200" dirty="0" smtClean="0"/>
              <a:t>Read more at</a:t>
            </a:r>
          </a:p>
          <a:p>
            <a:pPr algn="ctr"/>
            <a:r>
              <a:rPr lang="en-US" sz="900" dirty="0" smtClean="0">
                <a:hlinkClick r:id="rId2"/>
              </a:rPr>
              <a:t>http://www.dakkadakka.com/wiki/en/5th_Edition_Imperial_Guard_Codex_Troops_Review_%28Polonius%29</a:t>
            </a:r>
            <a:endParaRPr lang="en-US" sz="900" dirty="0" smtClean="0"/>
          </a:p>
          <a:p>
            <a:pPr algn="ctr"/>
            <a:endParaRPr lang="en-US" sz="1200"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457200"/>
            <a:ext cx="6019800" cy="8887048"/>
          </a:xfrm>
          <a:prstGeom prst="rect">
            <a:avLst/>
          </a:prstGeom>
          <a:noFill/>
        </p:spPr>
        <p:txBody>
          <a:bodyPr wrap="square" rtlCol="0">
            <a:spAutoFit/>
          </a:bodyPr>
          <a:lstStyle/>
          <a:p>
            <a:pPr algn="ctr"/>
            <a:endParaRPr lang="en-US" sz="1200" dirty="0" smtClean="0"/>
          </a:p>
          <a:p>
            <a:pPr algn="ctr"/>
            <a:r>
              <a:rPr lang="en-US" dirty="0" smtClean="0"/>
              <a:t>Help! I'm new and I can't win! A guide to getting better.</a:t>
            </a:r>
          </a:p>
          <a:p>
            <a:pPr algn="ctr"/>
            <a:r>
              <a:rPr lang="en-US" sz="1050" dirty="0" smtClean="0"/>
              <a:t>By </a:t>
            </a:r>
            <a:r>
              <a:rPr lang="en-US" sz="1050" dirty="0" smtClean="0"/>
              <a:t>anon</a:t>
            </a:r>
          </a:p>
          <a:p>
            <a:pPr algn="ctr"/>
            <a:endParaRPr lang="en-US" sz="1050" dirty="0" smtClean="0"/>
          </a:p>
          <a:p>
            <a:pPr algn="ctr"/>
            <a:r>
              <a:rPr lang="en-US" sz="1200" dirty="0" smtClean="0"/>
              <a:t>Are you a </a:t>
            </a:r>
            <a:r>
              <a:rPr lang="en-US" sz="1200" dirty="0" err="1" smtClean="0"/>
              <a:t>noob</a:t>
            </a:r>
            <a:r>
              <a:rPr lang="en-US" sz="1200" dirty="0" smtClean="0"/>
              <a:t>? Read this</a:t>
            </a:r>
            <a:r>
              <a:rPr lang="en-US" sz="1200" dirty="0" smtClean="0"/>
              <a:t>.</a:t>
            </a:r>
            <a:endParaRPr lang="en-US" sz="1200" dirty="0"/>
          </a:p>
          <a:p>
            <a:pPr algn="ctr"/>
            <a:endParaRPr lang="en-US" sz="1200" dirty="0" smtClean="0"/>
          </a:p>
          <a:p>
            <a:r>
              <a:rPr lang="en-US" sz="1200" dirty="0" smtClean="0"/>
              <a:t>Ok first off, you're new to the game. Expecting to win against people who have been playing for years, or even decades, is in many cases pretty unreasonable. However, there are some things you can do to vastly, and quickly, improve your game. Keep in mind the fastest I've ever seen a "</a:t>
            </a:r>
            <a:r>
              <a:rPr lang="en-US" sz="1200" dirty="0" err="1" smtClean="0"/>
              <a:t>noob</a:t>
            </a:r>
            <a:r>
              <a:rPr lang="en-US" sz="1200" dirty="0" smtClean="0"/>
              <a:t>" really catch up to the better players is about 1 year.</a:t>
            </a:r>
          </a:p>
          <a:p>
            <a:endParaRPr lang="en-US" sz="1200" dirty="0" smtClean="0"/>
          </a:p>
          <a:p>
            <a:endParaRPr lang="en-US" sz="1200" dirty="0"/>
          </a:p>
          <a:p>
            <a:endParaRPr lang="en-US" sz="1200" dirty="0" smtClean="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smtClean="0"/>
          </a:p>
          <a:p>
            <a:endParaRPr lang="en-US" sz="1200" dirty="0"/>
          </a:p>
          <a:p>
            <a:endParaRPr lang="en-US" sz="1200" dirty="0" smtClean="0"/>
          </a:p>
          <a:p>
            <a:endParaRPr lang="en-US" sz="1200" dirty="0" smtClean="0"/>
          </a:p>
          <a:p>
            <a:r>
              <a:rPr lang="en-US" sz="1200" dirty="0" smtClean="0"/>
              <a:t>The first thing you need to do is learn the rules. I don't mean read through the rulebook once, then have the local "</a:t>
            </a:r>
            <a:r>
              <a:rPr lang="en-US" sz="1200" dirty="0" err="1" smtClean="0"/>
              <a:t>noobslayer</a:t>
            </a:r>
            <a:r>
              <a:rPr lang="en-US" sz="1200" dirty="0" smtClean="0"/>
              <a:t>" beat your ass while telling you how to play the game. There are guys out there who like to win so much that they attempt to *only* play against the </a:t>
            </a:r>
            <a:r>
              <a:rPr lang="en-US" sz="1200" dirty="0" err="1" smtClean="0"/>
              <a:t>noobs</a:t>
            </a:r>
            <a:r>
              <a:rPr lang="en-US" sz="1200" dirty="0" smtClean="0"/>
              <a:t> like you. Don't play against them, because they won't, and even don't want to, help you learn the rules. They also will bend the rules and take advantage of your lack of knowledge of them.</a:t>
            </a:r>
          </a:p>
          <a:p>
            <a:endParaRPr lang="en-US" sz="1200" dirty="0" smtClean="0"/>
          </a:p>
          <a:p>
            <a:r>
              <a:rPr lang="en-US" sz="1200" dirty="0" smtClean="0"/>
              <a:t>What I mean is, read the rulebook, thoroughly. Then play some games (yes, plural) against a friend with the rulebook open next to you. Every time you move, every time you fire, each time you assault, look up the pertinent rules, read them, and use the charts and protocols given. You'll likely have to be playing against another </a:t>
            </a:r>
            <a:r>
              <a:rPr lang="en-US" sz="1200" dirty="0" err="1" smtClean="0"/>
              <a:t>noob</a:t>
            </a:r>
            <a:r>
              <a:rPr lang="en-US" sz="1200" dirty="0" smtClean="0"/>
              <a:t> or a friendly opponent, and the games should be small, probably 500-750 points. Enough that all the phases of the game will come into play, but not so much that you feel overwhelmed by the amount of stuff happening on the table.</a:t>
            </a:r>
          </a:p>
          <a:p>
            <a:endParaRPr lang="en-US" sz="1200" dirty="0"/>
          </a:p>
          <a:p>
            <a:pPr algn="ctr"/>
            <a:r>
              <a:rPr lang="en-US" sz="1200" dirty="0" smtClean="0"/>
              <a:t>Read more at</a:t>
            </a:r>
          </a:p>
          <a:p>
            <a:pPr algn="ctr"/>
            <a:r>
              <a:rPr lang="en-US" sz="1050" dirty="0" smtClean="0">
                <a:hlinkClick r:id="rId2"/>
              </a:rPr>
              <a:t>http://www.dakkadakka.com/wiki/en/Help%21_I%27m_new_and_I_can%27t_win%21_A_guide_to_getting_better.</a:t>
            </a:r>
            <a:endParaRPr lang="en-US" sz="1050" dirty="0" smtClean="0"/>
          </a:p>
          <a:p>
            <a:pPr algn="ctr"/>
            <a:endParaRPr lang="en-US" sz="1200" dirty="0" smtClean="0"/>
          </a:p>
          <a:p>
            <a:endParaRPr lang="en-US" dirty="0"/>
          </a:p>
        </p:txBody>
      </p:sp>
      <p:pic>
        <p:nvPicPr>
          <p:cNvPr id="3" name="Picture 2" descr="Dont_Break_The_Rules-06151652-500px.jpg"/>
          <p:cNvPicPr>
            <a:picLocks noChangeAspect="1"/>
          </p:cNvPicPr>
          <p:nvPr/>
        </p:nvPicPr>
        <p:blipFill>
          <a:blip r:embed="rId3" cstate="print"/>
          <a:stretch>
            <a:fillRect/>
          </a:stretch>
        </p:blipFill>
        <p:spPr>
          <a:xfrm>
            <a:off x="990600" y="2438400"/>
            <a:ext cx="5181600" cy="30480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381000"/>
            <a:ext cx="5486400" cy="3323987"/>
          </a:xfrm>
          <a:prstGeom prst="rect">
            <a:avLst/>
          </a:prstGeom>
          <a:noFill/>
        </p:spPr>
        <p:txBody>
          <a:bodyPr wrap="square" rtlCol="0">
            <a:spAutoFit/>
          </a:bodyPr>
          <a:lstStyle/>
          <a:p>
            <a:pPr algn="ctr"/>
            <a:endParaRPr lang="en-US" dirty="0"/>
          </a:p>
          <a:p>
            <a:pPr algn="ctr"/>
            <a:r>
              <a:rPr lang="en-US" dirty="0" smtClean="0"/>
              <a:t>Got some nice </a:t>
            </a:r>
            <a:r>
              <a:rPr lang="en-US" dirty="0" err="1" smtClean="0"/>
              <a:t>Gubbins</a:t>
            </a:r>
            <a:r>
              <a:rPr lang="en-US" dirty="0" smtClean="0"/>
              <a:t> for sale?</a:t>
            </a:r>
          </a:p>
          <a:p>
            <a:pPr algn="ctr"/>
            <a:endParaRPr lang="en-US" dirty="0"/>
          </a:p>
          <a:p>
            <a:pPr algn="ctr"/>
            <a:r>
              <a:rPr lang="en-US" dirty="0" smtClean="0"/>
              <a:t>Doing Commissions?</a:t>
            </a:r>
          </a:p>
          <a:p>
            <a:pPr algn="ctr"/>
            <a:endParaRPr lang="en-US" dirty="0"/>
          </a:p>
          <a:p>
            <a:pPr algn="ctr"/>
            <a:r>
              <a:rPr lang="en-US" dirty="0" smtClean="0"/>
              <a:t>This space is available for a small fee</a:t>
            </a:r>
          </a:p>
          <a:p>
            <a:pPr algn="ctr"/>
            <a:endParaRPr lang="en-US" dirty="0"/>
          </a:p>
          <a:p>
            <a:pPr algn="ctr"/>
            <a:r>
              <a:rPr lang="en-US" dirty="0" smtClean="0"/>
              <a:t>Simply contact the Grand Master by sending a P.M. to Grey Templar at</a:t>
            </a:r>
          </a:p>
          <a:p>
            <a:pPr algn="ctr"/>
            <a:r>
              <a:rPr lang="en-US" sz="1200" dirty="0" smtClean="0">
                <a:hlinkClick r:id="rId2"/>
              </a:rPr>
              <a:t>http://www.dakkadakka.com/dakkaforum/user/profile/20243.page</a:t>
            </a:r>
            <a:endParaRPr lang="en-US" sz="1200" dirty="0" smtClean="0"/>
          </a:p>
          <a:p>
            <a:endParaRPr lang="en-US" dirty="0"/>
          </a:p>
          <a:p>
            <a:endParaRPr lang="en-US" dirty="0"/>
          </a:p>
        </p:txBody>
      </p:sp>
      <p:sp>
        <p:nvSpPr>
          <p:cNvPr id="3" name="TextBox 2"/>
          <p:cNvSpPr txBox="1"/>
          <p:nvPr/>
        </p:nvSpPr>
        <p:spPr>
          <a:xfrm>
            <a:off x="152400" y="6172200"/>
            <a:ext cx="6477000" cy="2769989"/>
          </a:xfrm>
          <a:prstGeom prst="rect">
            <a:avLst/>
          </a:prstGeom>
          <a:noFill/>
        </p:spPr>
        <p:txBody>
          <a:bodyPr wrap="square" rtlCol="0">
            <a:spAutoFit/>
          </a:bodyPr>
          <a:lstStyle/>
          <a:p>
            <a:pPr algn="ctr"/>
            <a:r>
              <a:rPr lang="en-US" dirty="0" smtClean="0"/>
              <a:t>Got some nice </a:t>
            </a:r>
            <a:r>
              <a:rPr lang="en-US" dirty="0" err="1" smtClean="0"/>
              <a:t>Gubbins</a:t>
            </a:r>
            <a:r>
              <a:rPr lang="en-US" dirty="0" smtClean="0"/>
              <a:t> for sale?</a:t>
            </a:r>
          </a:p>
          <a:p>
            <a:pPr algn="ctr"/>
            <a:endParaRPr lang="en-US" dirty="0" smtClean="0"/>
          </a:p>
          <a:p>
            <a:pPr algn="ctr"/>
            <a:r>
              <a:rPr lang="en-US" dirty="0" smtClean="0"/>
              <a:t>Doing Commissions?</a:t>
            </a:r>
          </a:p>
          <a:p>
            <a:pPr algn="ctr"/>
            <a:endParaRPr lang="en-US" dirty="0" smtClean="0"/>
          </a:p>
          <a:p>
            <a:pPr algn="ctr"/>
            <a:r>
              <a:rPr lang="en-US" dirty="0" smtClean="0"/>
              <a:t>This space is available for a small fee</a:t>
            </a:r>
          </a:p>
          <a:p>
            <a:pPr algn="ctr"/>
            <a:endParaRPr lang="en-US" dirty="0" smtClean="0"/>
          </a:p>
          <a:p>
            <a:pPr algn="ctr"/>
            <a:r>
              <a:rPr lang="en-US" dirty="0" smtClean="0"/>
              <a:t>Simply contact the Grand Master by sending a P.M. to Grey Templar at</a:t>
            </a:r>
          </a:p>
          <a:p>
            <a:pPr algn="ctr"/>
            <a:r>
              <a:rPr lang="en-US" sz="1200" dirty="0" smtClean="0">
                <a:hlinkClick r:id="rId2"/>
              </a:rPr>
              <a:t>http://www.dakkadakka.com/dakkaforum/user/profile/20243.page</a:t>
            </a:r>
            <a:endParaRPr lang="en-US" sz="1200" dirty="0" smtClean="0"/>
          </a:p>
          <a:p>
            <a:endParaRPr lang="en-US" dirty="0"/>
          </a:p>
        </p:txBody>
      </p:sp>
      <p:sp>
        <p:nvSpPr>
          <p:cNvPr id="5" name="TextBox 4"/>
          <p:cNvSpPr txBox="1"/>
          <p:nvPr/>
        </p:nvSpPr>
        <p:spPr>
          <a:xfrm>
            <a:off x="609600" y="3505200"/>
            <a:ext cx="5486400" cy="1923604"/>
          </a:xfrm>
          <a:prstGeom prst="rect">
            <a:avLst/>
          </a:prstGeom>
          <a:noFill/>
        </p:spPr>
        <p:txBody>
          <a:bodyPr wrap="square" rtlCol="0">
            <a:spAutoFit/>
          </a:bodyPr>
          <a:lstStyle/>
          <a:p>
            <a:r>
              <a:rPr lang="en-US" dirty="0" smtClean="0"/>
              <a:t>Be a sponsor and get your business name out there among the </a:t>
            </a:r>
            <a:r>
              <a:rPr lang="en-US" dirty="0" err="1" smtClean="0"/>
              <a:t>wargaming</a:t>
            </a:r>
            <a:r>
              <a:rPr lang="en-US" dirty="0" smtClean="0"/>
              <a:t> community</a:t>
            </a:r>
          </a:p>
          <a:p>
            <a:pPr algn="ctr"/>
            <a:endParaRPr lang="en-US" dirty="0" smtClean="0"/>
          </a:p>
          <a:p>
            <a:pPr algn="ctr"/>
            <a:r>
              <a:rPr lang="en-US" dirty="0" smtClean="0"/>
              <a:t>Be a sponsor today and contact  us by sending a P.M. to Grey Templar at</a:t>
            </a:r>
          </a:p>
          <a:p>
            <a:pPr algn="ctr"/>
            <a:r>
              <a:rPr lang="en-US" sz="1100" dirty="0" smtClean="0">
                <a:hlinkClick r:id="rId2"/>
              </a:rPr>
              <a:t>http://www.dakkadakka.com/dakkaforum/user/profile/20243.page</a:t>
            </a:r>
            <a:endParaRPr lang="en-US" sz="1100" dirty="0" smtClean="0"/>
          </a:p>
          <a:p>
            <a:pPr algn="ct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57400" y="304800"/>
            <a:ext cx="2449710" cy="369332"/>
          </a:xfrm>
          <a:prstGeom prst="rect">
            <a:avLst/>
          </a:prstGeom>
          <a:noFill/>
        </p:spPr>
        <p:txBody>
          <a:bodyPr wrap="none" rtlCol="0">
            <a:spAutoFit/>
          </a:bodyPr>
          <a:lstStyle/>
          <a:p>
            <a:r>
              <a:rPr lang="en-US" dirty="0" smtClean="0"/>
              <a:t>Flames of War articles</a:t>
            </a:r>
            <a:endParaRPr lang="en-US" dirty="0"/>
          </a:p>
        </p:txBody>
      </p:sp>
      <p:sp>
        <p:nvSpPr>
          <p:cNvPr id="4" name="TextBox 3"/>
          <p:cNvSpPr txBox="1"/>
          <p:nvPr/>
        </p:nvSpPr>
        <p:spPr>
          <a:xfrm>
            <a:off x="228600" y="1219200"/>
            <a:ext cx="6477000" cy="2123658"/>
          </a:xfrm>
          <a:prstGeom prst="rect">
            <a:avLst/>
          </a:prstGeom>
          <a:noFill/>
        </p:spPr>
        <p:txBody>
          <a:bodyPr wrap="square" rtlCol="0">
            <a:spAutoFit/>
          </a:bodyPr>
          <a:lstStyle/>
          <a:p>
            <a:pPr algn="ctr"/>
            <a:r>
              <a:rPr lang="en-US" dirty="0" smtClean="0"/>
              <a:t>Gaming with Partisans in </a:t>
            </a:r>
            <a:r>
              <a:rPr lang="en-US" i="1" dirty="0" smtClean="0"/>
              <a:t>Flames Of War</a:t>
            </a:r>
          </a:p>
          <a:p>
            <a:pPr algn="ctr"/>
            <a:r>
              <a:rPr lang="en-US" sz="1200" dirty="0" smtClean="0"/>
              <a:t>A compilation of articles on how to use Partisans</a:t>
            </a:r>
          </a:p>
          <a:p>
            <a:pPr algn="ctr"/>
            <a:endParaRPr lang="en-US" sz="1200" dirty="0"/>
          </a:p>
          <a:p>
            <a:pPr algn="ctr"/>
            <a:r>
              <a:rPr lang="en-US" sz="1200" dirty="0" smtClean="0"/>
              <a:t>Most Partisan actions on the eastern front were raiding and sabotage</a:t>
            </a:r>
            <a:br>
              <a:rPr lang="en-US" sz="1200" dirty="0" smtClean="0"/>
            </a:br>
            <a:r>
              <a:rPr lang="en-US" sz="1200" dirty="0" smtClean="0"/>
              <a:t>actions, lending the representation of Partisan actions naturally to raiding</a:t>
            </a:r>
            <a:br>
              <a:rPr lang="en-US" sz="1200" dirty="0" smtClean="0"/>
            </a:br>
            <a:r>
              <a:rPr lang="en-US" sz="1200" dirty="0" smtClean="0"/>
              <a:t>games like those introduced with the </a:t>
            </a:r>
            <a:r>
              <a:rPr lang="en-US" sz="1200" b="1" i="1" dirty="0" smtClean="0"/>
              <a:t>Sting of the Scorpion</a:t>
            </a:r>
            <a:r>
              <a:rPr lang="en-US" sz="1200" dirty="0" smtClean="0"/>
              <a:t> and </a:t>
            </a:r>
            <a:r>
              <a:rPr lang="en-US" sz="1200" b="1" i="1" dirty="0" smtClean="0"/>
              <a:t>Who Dares Wins</a:t>
            </a:r>
            <a:r>
              <a:rPr lang="en-US" sz="1200" dirty="0" smtClean="0"/>
              <a:t> boxed sets.</a:t>
            </a:r>
          </a:p>
          <a:p>
            <a:pPr algn="ctr"/>
            <a:endParaRPr lang="en-US" sz="1200" dirty="0"/>
          </a:p>
          <a:p>
            <a:pPr algn="ctr"/>
            <a:r>
              <a:rPr lang="en-US" sz="1200" dirty="0" smtClean="0"/>
              <a:t>Read more at</a:t>
            </a:r>
          </a:p>
          <a:p>
            <a:pPr algn="ctr"/>
            <a:r>
              <a:rPr lang="en-US" sz="1200" dirty="0" smtClean="0">
                <a:hlinkClick r:id="rId2"/>
              </a:rPr>
              <a:t>http://www.flamesofwar.com/Default.aspx?tabid=108&amp;art_id=419 </a:t>
            </a:r>
            <a:endParaRPr lang="en-US" sz="1200" dirty="0" smtClean="0"/>
          </a:p>
          <a:p>
            <a:endParaRPr lang="en-US" dirty="0"/>
          </a:p>
        </p:txBody>
      </p:sp>
      <p:sp>
        <p:nvSpPr>
          <p:cNvPr id="5" name="TextBox 4"/>
          <p:cNvSpPr txBox="1"/>
          <p:nvPr/>
        </p:nvSpPr>
        <p:spPr>
          <a:xfrm>
            <a:off x="381000" y="3733800"/>
            <a:ext cx="6172200" cy="3600986"/>
          </a:xfrm>
          <a:prstGeom prst="rect">
            <a:avLst/>
          </a:prstGeom>
          <a:noFill/>
        </p:spPr>
        <p:txBody>
          <a:bodyPr wrap="square" rtlCol="0">
            <a:spAutoFit/>
          </a:bodyPr>
          <a:lstStyle/>
          <a:p>
            <a:pPr algn="ctr"/>
            <a:r>
              <a:rPr lang="de-DE" dirty="0" smtClean="0"/>
              <a:t>Aufklärungsschwadrons in Tunisia and Italy</a:t>
            </a:r>
          </a:p>
          <a:p>
            <a:pPr algn="ctr"/>
            <a:r>
              <a:rPr lang="de-DE" sz="1200" dirty="0" smtClean="0"/>
              <a:t>Information and PDFs for fielding </a:t>
            </a:r>
            <a:r>
              <a:rPr lang="de-DE" sz="1200" dirty="0" smtClean="0"/>
              <a:t>these german recon companies</a:t>
            </a:r>
            <a:endParaRPr lang="de-DE" sz="1200" dirty="0" smtClean="0"/>
          </a:p>
          <a:p>
            <a:pPr algn="ctr"/>
            <a:endParaRPr lang="de-DE" sz="1200" dirty="0"/>
          </a:p>
          <a:p>
            <a:pPr algn="ctr"/>
            <a:r>
              <a:rPr lang="en-US" sz="1200" dirty="0" smtClean="0"/>
              <a:t/>
            </a:r>
            <a:br>
              <a:rPr lang="en-US" sz="1200" dirty="0" smtClean="0"/>
            </a:br>
            <a:r>
              <a:rPr lang="en-US" sz="1200" dirty="0" smtClean="0"/>
              <a:t>The </a:t>
            </a:r>
            <a:r>
              <a:rPr lang="en-US" sz="1200" dirty="0" err="1" smtClean="0"/>
              <a:t>Aufklärungsschwadron</a:t>
            </a:r>
            <a:r>
              <a:rPr lang="en-US" sz="1200" dirty="0" smtClean="0"/>
              <a:t> conducts reconnaissance in force, testing the enemy’s positions and exploiting any weak spots they encounter.</a:t>
            </a:r>
            <a:br>
              <a:rPr lang="en-US" sz="1200" dirty="0" smtClean="0"/>
            </a:br>
            <a:r>
              <a:rPr lang="en-US" sz="1200" dirty="0" smtClean="0"/>
              <a:t/>
            </a:r>
            <a:br>
              <a:rPr lang="en-US" sz="1200" dirty="0" smtClean="0"/>
            </a:br>
            <a:r>
              <a:rPr lang="en-US" sz="1200" dirty="0" smtClean="0"/>
              <a:t>The </a:t>
            </a:r>
            <a:r>
              <a:rPr lang="en-US" sz="1200" dirty="0" err="1" smtClean="0"/>
              <a:t>Aufklärungs</a:t>
            </a:r>
            <a:r>
              <a:rPr lang="en-US" sz="1200" dirty="0" smtClean="0"/>
              <a:t> platoon provides the supporting </a:t>
            </a:r>
            <a:r>
              <a:rPr lang="en-US" sz="1200" dirty="0" err="1" smtClean="0"/>
              <a:t>Panzerspäh</a:t>
            </a:r>
            <a:r>
              <a:rPr lang="en-US" sz="1200" dirty="0" smtClean="0"/>
              <a:t> platoons with the firepower to punch through the enemy’s lines and begin their reconnaissance. They are always close at hand to flush out enemy infantry or hold down a position on the line while the </a:t>
            </a:r>
            <a:r>
              <a:rPr lang="en-US" sz="1200" dirty="0" err="1" smtClean="0"/>
              <a:t>armoured</a:t>
            </a:r>
            <a:r>
              <a:rPr lang="en-US" sz="1200" dirty="0" smtClean="0"/>
              <a:t> cars dash for their objective.</a:t>
            </a:r>
            <a:br>
              <a:rPr lang="en-US" sz="1200" dirty="0" smtClean="0"/>
            </a:br>
            <a:r>
              <a:rPr lang="en-US" sz="1200" dirty="0" smtClean="0"/>
              <a:t/>
            </a:r>
            <a:br>
              <a:rPr lang="en-US" sz="1200" dirty="0" smtClean="0"/>
            </a:br>
            <a:r>
              <a:rPr lang="en-US" sz="1200" dirty="0" smtClean="0"/>
              <a:t>Jeeps and motorcycles are equipped with machine-guns to increase the platoon’s firepower while on the move.</a:t>
            </a:r>
          </a:p>
          <a:p>
            <a:pPr algn="ctr"/>
            <a:endParaRPr lang="en-US" sz="1200" dirty="0"/>
          </a:p>
          <a:p>
            <a:pPr algn="ctr"/>
            <a:r>
              <a:rPr lang="en-US" sz="1200" dirty="0" smtClean="0"/>
              <a:t>Read more at</a:t>
            </a:r>
          </a:p>
          <a:p>
            <a:pPr algn="ctr"/>
            <a:r>
              <a:rPr lang="en-US" sz="1200" dirty="0" smtClean="0">
                <a:hlinkClick r:id="rId3"/>
              </a:rPr>
              <a:t>http://www.flamesofwar.com/Default.aspx?tabid=108&amp;art_id=1954</a:t>
            </a:r>
            <a:endParaRPr lang="en-US" sz="1200" dirty="0" smtClean="0"/>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304800"/>
            <a:ext cx="6248400" cy="5755422"/>
          </a:xfrm>
          <a:prstGeom prst="rect">
            <a:avLst/>
          </a:prstGeom>
          <a:noFill/>
        </p:spPr>
        <p:txBody>
          <a:bodyPr wrap="square" rtlCol="0">
            <a:spAutoFit/>
          </a:bodyPr>
          <a:lstStyle/>
          <a:p>
            <a:r>
              <a:rPr lang="en-US" sz="3200" dirty="0" smtClean="0"/>
              <a:t>Legal Disclaimer</a:t>
            </a:r>
          </a:p>
          <a:p>
            <a:r>
              <a:rPr lang="en-US" sz="2400" dirty="0" smtClean="0"/>
              <a:t>This publication is completely unofficial and is in no way endorsed or affiliated with Games Workshop, or Battlefront Miniatures. </a:t>
            </a:r>
            <a:r>
              <a:rPr lang="en-US" sz="2400" dirty="0" err="1" smtClean="0"/>
              <a:t>Warhammer</a:t>
            </a:r>
            <a:r>
              <a:rPr lang="en-US" sz="2400" dirty="0" smtClean="0"/>
              <a:t> and </a:t>
            </a:r>
            <a:r>
              <a:rPr lang="en-US" sz="2400" dirty="0" err="1" smtClean="0"/>
              <a:t>Warhammer</a:t>
            </a:r>
            <a:r>
              <a:rPr lang="en-US" sz="2400" dirty="0" smtClean="0"/>
              <a:t> 40k are registered trademarks of Games </a:t>
            </a:r>
            <a:r>
              <a:rPr lang="en-US" sz="2400" dirty="0" smtClean="0"/>
              <a:t>Workshop Ltd, </a:t>
            </a:r>
            <a:r>
              <a:rPr lang="en-US" sz="2400" dirty="0" smtClean="0"/>
              <a:t>all associated IP is the property of Games Workshop. Flames of War is a registered trademark of Battlefront Miniatures, all associated IP is the property of Battlefront miniatures</a:t>
            </a:r>
            <a:r>
              <a:rPr lang="en-US" sz="2400" dirty="0" smtClean="0"/>
              <a:t>. The utmost respect and admiration of their products is held by the Grand Master. May they continue to produce such fine models </a:t>
            </a:r>
            <a:r>
              <a:rPr lang="en-US" sz="2400" dirty="0" smtClean="0"/>
              <a:t>until the stars turn cold.</a:t>
            </a:r>
            <a:endParaRPr lang="en-US" sz="2400" dirty="0" smtClean="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230</TotalTime>
  <Words>2045</Words>
  <Application>Microsoft Office PowerPoint</Application>
  <PresentationFormat>Letter Paper (8.5x11 in)</PresentationFormat>
  <Paragraphs>186</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Apex</vt:lpstr>
      <vt:lpstr>Slide 1</vt:lpstr>
      <vt:lpstr>Slide 2</vt:lpstr>
      <vt:lpstr>Slide 3</vt:lpstr>
      <vt:lpstr>Slide 4</vt:lpstr>
      <vt:lpstr>Slide 5</vt:lpstr>
      <vt:lpstr>Slide 6</vt:lpstr>
      <vt:lpstr>Slide 7</vt:lpstr>
      <vt:lpstr>Slide 8</vt:lpstr>
      <vt:lpstr>Slide 9</vt:lpstr>
      <vt:lpstr>Slide 10</vt:lpstr>
      <vt:lpstr>Slide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Grand Master</dc:title>
  <dc:creator>Zachary</dc:creator>
  <cp:lastModifiedBy>Zachary</cp:lastModifiedBy>
  <cp:revision>31</cp:revision>
  <dcterms:created xsi:type="dcterms:W3CDTF">2010-09-18T16:01:22Z</dcterms:created>
  <dcterms:modified xsi:type="dcterms:W3CDTF">2010-09-25T04:40:27Z</dcterms:modified>
</cp:coreProperties>
</file>